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336" r:id="rId2"/>
    <p:sldId id="314" r:id="rId3"/>
    <p:sldId id="258" r:id="rId4"/>
    <p:sldId id="291" r:id="rId5"/>
    <p:sldId id="316" r:id="rId6"/>
    <p:sldId id="317" r:id="rId7"/>
    <p:sldId id="347" r:id="rId8"/>
    <p:sldId id="320" r:id="rId9"/>
    <p:sldId id="358" r:id="rId10"/>
    <p:sldId id="359" r:id="rId11"/>
    <p:sldId id="360" r:id="rId12"/>
    <p:sldId id="361" r:id="rId13"/>
    <p:sldId id="344" r:id="rId14"/>
    <p:sldId id="346" r:id="rId15"/>
    <p:sldId id="319" r:id="rId16"/>
    <p:sldId id="318" r:id="rId17"/>
    <p:sldId id="324" r:id="rId18"/>
    <p:sldId id="349" r:id="rId19"/>
    <p:sldId id="351" r:id="rId20"/>
    <p:sldId id="352" r:id="rId21"/>
    <p:sldId id="350" r:id="rId22"/>
    <p:sldId id="353" r:id="rId23"/>
    <p:sldId id="342" r:id="rId24"/>
    <p:sldId id="376" r:id="rId25"/>
    <p:sldId id="377" r:id="rId26"/>
    <p:sldId id="355" r:id="rId27"/>
    <p:sldId id="363" r:id="rId28"/>
    <p:sldId id="357" r:id="rId29"/>
    <p:sldId id="356" r:id="rId30"/>
    <p:sldId id="337" r:id="rId31"/>
    <p:sldId id="339" r:id="rId32"/>
    <p:sldId id="373" r:id="rId33"/>
    <p:sldId id="332" r:id="rId34"/>
    <p:sldId id="378" r:id="rId35"/>
    <p:sldId id="381" r:id="rId36"/>
    <p:sldId id="371" r:id="rId37"/>
    <p:sldId id="379" r:id="rId38"/>
    <p:sldId id="380" r:id="rId39"/>
    <p:sldId id="367" r:id="rId40"/>
    <p:sldId id="368" r:id="rId41"/>
    <p:sldId id="369" r:id="rId42"/>
    <p:sldId id="382" r:id="rId43"/>
    <p:sldId id="383" r:id="rId44"/>
    <p:sldId id="384" r:id="rId45"/>
    <p:sldId id="372" r:id="rId46"/>
    <p:sldId id="333" r:id="rId47"/>
    <p:sldId id="374" r:id="rId48"/>
    <p:sldId id="267" r:id="rId49"/>
    <p:sldId id="334" r:id="rId50"/>
    <p:sldId id="335" r:id="rId51"/>
    <p:sldId id="313" r:id="rId52"/>
    <p:sldId id="312" r:id="rId53"/>
    <p:sldId id="315" r:id="rId54"/>
    <p:sldId id="260" r:id="rId55"/>
    <p:sldId id="311" r:id="rId56"/>
    <p:sldId id="278" r:id="rId57"/>
    <p:sldId id="306" r:id="rId58"/>
    <p:sldId id="273" r:id="rId59"/>
    <p:sldId id="297" r:id="rId60"/>
    <p:sldId id="282" r:id="rId61"/>
    <p:sldId id="275" r:id="rId62"/>
    <p:sldId id="292" r:id="rId63"/>
    <p:sldId id="283" r:id="rId64"/>
    <p:sldId id="286" r:id="rId65"/>
    <p:sldId id="300" r:id="rId66"/>
    <p:sldId id="307" r:id="rId67"/>
    <p:sldId id="301" r:id="rId68"/>
    <p:sldId id="302" r:id="rId69"/>
    <p:sldId id="303" r:id="rId70"/>
    <p:sldId id="310" r:id="rId71"/>
    <p:sldId id="304" r:id="rId72"/>
    <p:sldId id="308" r:id="rId73"/>
    <p:sldId id="309" r:id="rId74"/>
    <p:sldId id="274" r:id="rId75"/>
    <p:sldId id="284"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21"/>
    <p:restoredTop sz="96395"/>
  </p:normalViewPr>
  <p:slideViewPr>
    <p:cSldViewPr snapToGrid="0" snapToObjects="1">
      <p:cViewPr varScale="1">
        <p:scale>
          <a:sx n="122" d="100"/>
          <a:sy n="122" d="100"/>
        </p:scale>
        <p:origin x="224" y="100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444011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smell” is an actual technical term!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~/n/employees/</a:t>
            </a:r>
            <a:r>
              <a:rPr lang="en-US" sz="1200" kern="1200" dirty="0" err="1">
                <a:solidFill>
                  <a:schemeClr val="tx1"/>
                </a:solidFill>
                <a:effectLst/>
                <a:latin typeface="+mn-lt"/>
                <a:ea typeface="+mn-ea"/>
                <a:cs typeface="+mn-cs"/>
              </a:rPr>
              <a:t>MatthieuHarbich</a:t>
            </a:r>
            <a:r>
              <a:rPr lang="en-US" sz="1200" kern="1200" dirty="0">
                <a:solidFill>
                  <a:schemeClr val="tx1"/>
                </a:solidFill>
                <a:effectLst/>
                <a:latin typeface="+mn-lt"/>
                <a:ea typeface="+mn-ea"/>
                <a:cs typeface="+mn-cs"/>
              </a:rPr>
              <a:t>/generative/</a:t>
            </a:r>
            <a:br>
              <a:rPr lang="en-US" dirty="0"/>
            </a:br>
            <a:r>
              <a:rPr lang="en-US" dirty="0"/>
              <a:t>Open Generative%20model%20-%20Mixture%20of%20gaussians_EM_markovModels_soft_clustering-plotLH-C%2BCLEAN-LH_TEST-4k-Copy1.ipynb</a:t>
            </a:r>
          </a:p>
          <a:p>
            <a:r>
              <a:rPr lang="en-US" dirty="0"/>
              <a:t>Then open any other with similar name</a:t>
            </a:r>
          </a:p>
          <a:p>
            <a:endParaRPr lang="en-US" dirty="0"/>
          </a:p>
          <a:p>
            <a:r>
              <a:rPr lang="en-US" dirty="0"/>
              <a:t>It smells like you need a Python module</a:t>
            </a:r>
          </a:p>
        </p:txBody>
      </p:sp>
      <p:sp>
        <p:nvSpPr>
          <p:cNvPr id="4" name="Slide Number Placeholder 3"/>
          <p:cNvSpPr>
            <a:spLocks noGrp="1"/>
          </p:cNvSpPr>
          <p:nvPr>
            <p:ph type="sldNum" sz="quarter" idx="5"/>
          </p:nvPr>
        </p:nvSpPr>
        <p:spPr/>
        <p:txBody>
          <a:bodyPr/>
          <a:lstStyle/>
          <a:p>
            <a:fld id="{897CFDFD-46FD-2142-A3B2-5F563D22242A}" type="slidenum">
              <a:rPr lang="en-US" smtClean="0"/>
              <a:t>53</a:t>
            </a:fld>
            <a:endParaRPr lang="en-US"/>
          </a:p>
        </p:txBody>
      </p:sp>
    </p:spTree>
    <p:extLst>
      <p:ext uri="{BB962C8B-B14F-4D97-AF65-F5344CB8AC3E}">
        <p14:creationId xmlns:p14="http://schemas.microsoft.com/office/powerpoint/2010/main" val="212806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54</a:t>
            </a:fld>
            <a:endParaRPr lang="en-US"/>
          </a:p>
        </p:txBody>
      </p:sp>
    </p:spTree>
    <p:extLst>
      <p:ext uri="{BB962C8B-B14F-4D97-AF65-F5344CB8AC3E}">
        <p14:creationId xmlns:p14="http://schemas.microsoft.com/office/powerpoint/2010/main" val="177360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61</a:t>
            </a:fld>
            <a:endParaRPr lang="en-US"/>
          </a:p>
        </p:txBody>
      </p:sp>
    </p:spTree>
    <p:extLst>
      <p:ext uri="{BB962C8B-B14F-4D97-AF65-F5344CB8AC3E}">
        <p14:creationId xmlns:p14="http://schemas.microsoft.com/office/powerpoint/2010/main" val="157318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62</a:t>
            </a:fld>
            <a:endParaRPr lang="en-US"/>
          </a:p>
        </p:txBody>
      </p:sp>
    </p:spTree>
    <p:extLst>
      <p:ext uri="{BB962C8B-B14F-4D97-AF65-F5344CB8AC3E}">
        <p14:creationId xmlns:p14="http://schemas.microsoft.com/office/powerpoint/2010/main" val="187599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2A38C67-2D84-A14D-B434-381291C3002C}" type="datetime1">
              <a:rPr lang="de-CH" smtClean="0"/>
              <a:t>16.08.22</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0DB781BB-A6E7-7143-87BF-80694C88B79B}" type="datetime1">
              <a:rPr lang="de-CH" smtClean="0"/>
              <a:t>16.08.22</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F3CE85C2-E6C3-BE42-808B-2CFC8B09CA47}" type="datetime1">
              <a:rPr lang="de-CH" smtClean="0"/>
              <a:t>16.08.22</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6DEE04A0-3BC3-6340-97F1-509DAB88D32B}" type="datetime1">
              <a:rPr lang="de-CH" smtClean="0"/>
              <a:t>16.08.22</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3527F78B-1555-2549-B9BF-CBB3EC135792}" type="datetime1">
              <a:rPr lang="de-CH" smtClean="0"/>
              <a:t>16.08.22</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195DDCA2-0E37-9843-839F-E114A5DD091D}" type="datetime1">
              <a:rPr lang="de-CH" smtClean="0"/>
              <a:t>16.08.22</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DA12093F-02EF-7C49-86DB-351FB34FC8C2}" type="datetime1">
              <a:rPr lang="de-CH" smtClean="0"/>
              <a:t>16.08.22</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August 2022, v. 1.0,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69E10ED3-849E-CD48-B07A-D24EDB957FF2}" type="datetime1">
              <a:rPr lang="de-CH" smtClean="0"/>
              <a:t>16.08.22</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August 2022, v. 1.0,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C15C96AE-7CF0-624A-BEA4-6F41AEF35672}" type="datetime1">
              <a:rPr lang="de-CH" smtClean="0"/>
              <a:t>16.08.22</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August 2022, v. 1.0,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32A0AF74-D694-7245-98EA-DBF2D015F6CA}" type="datetime1">
              <a:rPr lang="de-CH" smtClean="0"/>
              <a:t>16.08.22</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3F7D1CFC-515A-0548-9EDF-8A6C00495E14}" type="datetime1">
              <a:rPr lang="de-CH" smtClean="0"/>
              <a:t>16.08.22</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6CA77-B826-BE4D-A381-8E2368444F44}" type="datetime1">
              <a:rPr lang="de-CH" smtClean="0"/>
              <a:t>16.08.22</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August 2022, v. 1.0,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tiff"/><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3922"/>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dirty="0"/>
              <a:t>August 2022, v. 1.0,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dirty="0"/>
              <a:t>August 2022, v. 1.0,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dirty="0"/>
              <a:t>August 2022, v. 1.0,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a:bodyPr>
          <a:lstStyle/>
          <a:p>
            <a:r>
              <a:rPr lang="en-US" b="1" dirty="0"/>
              <a:t>Hands-on</a:t>
            </a:r>
            <a:r>
              <a:rPr lang="en-US" dirty="0"/>
              <a:t>: Turn the walker code into a class </a:t>
            </a:r>
            <a:endParaRPr lang="en-CH"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lnSpcReduction="10000"/>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a:p>
            <a:r>
              <a:rPr lang="en-US" dirty="0"/>
              <a:t>Have a look at the “Hands-on Walker Step 0” notebook </a:t>
            </a:r>
          </a:p>
          <a:p>
            <a:r>
              <a:rPr lang="en-US" dirty="0"/>
              <a:t>Create a copy of the notebook, and group things that belong together by writing a Walker class! </a:t>
            </a:r>
          </a:p>
          <a:p>
            <a:endParaRPr lang="en-CH" dirty="0"/>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846341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9A89-68CE-4B72-AF61-E1F4E2926318}"/>
              </a:ext>
            </a:extLst>
          </p:cNvPr>
          <p:cNvSpPr>
            <a:spLocks noGrp="1"/>
          </p:cNvSpPr>
          <p:nvPr>
            <p:ph type="title"/>
          </p:nvPr>
        </p:nvSpPr>
        <p:spPr/>
        <p:txBody>
          <a:bodyPr/>
          <a:lstStyle/>
          <a:p>
            <a:r>
              <a:rPr lang="en-CH" dirty="0"/>
              <a:t>After exercise, open discussion notes</a:t>
            </a:r>
          </a:p>
        </p:txBody>
      </p:sp>
      <p:sp>
        <p:nvSpPr>
          <p:cNvPr id="3" name="Content Placeholder 2">
            <a:extLst>
              <a:ext uri="{FF2B5EF4-FFF2-40B4-BE49-F238E27FC236}">
                <a16:creationId xmlns:a16="http://schemas.microsoft.com/office/drawing/2014/main" id="{139862D4-9E93-1231-C7DF-0E110FE0C234}"/>
              </a:ext>
            </a:extLst>
          </p:cNvPr>
          <p:cNvSpPr>
            <a:spLocks noGrp="1"/>
          </p:cNvSpPr>
          <p:nvPr>
            <p:ph idx="1"/>
          </p:nvPr>
        </p:nvSpPr>
        <p:spPr>
          <a:xfrm>
            <a:off x="446400" y="1318438"/>
            <a:ext cx="11224800" cy="5403037"/>
          </a:xfrm>
        </p:spPr>
        <p:txBody>
          <a:bodyPr>
            <a:normAutofit fontScale="92500" lnSpcReduction="20000"/>
          </a:bodyPr>
          <a:lstStyle/>
          <a:p>
            <a:r>
              <a:rPr lang="en-US" sz="1800" dirty="0"/>
              <a:t>Classes group data and functions that belong together</a:t>
            </a:r>
          </a:p>
          <a:p>
            <a:pPr lvl="1"/>
            <a:r>
              <a:rPr lang="en-US" sz="1600" dirty="0"/>
              <a:t>Classes are used to put together sets of parameters that belong together and would be otherwise passed over and over to a set of functions</a:t>
            </a:r>
          </a:p>
          <a:p>
            <a:pPr lvl="1"/>
            <a:r>
              <a:rPr lang="en-US" sz="1600" dirty="0"/>
              <a:t>Classes are templates for bundles of data and “methods”, i.e. functions that have access to the data stored in an instance</a:t>
            </a:r>
          </a:p>
          <a:p>
            <a:r>
              <a:rPr lang="en-US" sz="2000" dirty="0"/>
              <a:t>How is the code with the class better?</a:t>
            </a:r>
          </a:p>
          <a:p>
            <a:pPr lvl="1"/>
            <a:r>
              <a:rPr lang="en-US" sz="1600" dirty="0"/>
              <a:t>all parameters are specified once at the start, grouped together nicely</a:t>
            </a:r>
            <a:br>
              <a:rPr lang="en-US" sz="1600" dirty="0"/>
            </a:br>
            <a:r>
              <a:rPr lang="en-US" sz="1600" dirty="0"/>
              <a:t>the signature of most functions is simplified</a:t>
            </a:r>
            <a:endParaRPr lang="en-US" sz="2000" dirty="0"/>
          </a:p>
          <a:p>
            <a:r>
              <a:rPr lang="en-US" sz="2000" dirty="0"/>
              <a:t>What belongs and do not belong to a class?</a:t>
            </a:r>
          </a:p>
          <a:p>
            <a:pPr lvl="1"/>
            <a:r>
              <a:rPr lang="en-US" sz="1600" dirty="0"/>
              <a:t>Anything for which you can imagine to write 5 different variants depending on your mood</a:t>
            </a:r>
          </a:p>
          <a:p>
            <a:pPr lvl="1"/>
            <a:r>
              <a:rPr lang="en-US" sz="1600" dirty="0"/>
              <a:t>For example, plotting code: write functions that take instances and create a plot instead. This also helps separating the dependencies from plotting libraries from the computational code. Related to Model-View pattern</a:t>
            </a:r>
          </a:p>
          <a:p>
            <a:pPr lvl="1"/>
            <a:r>
              <a:rPr lang="en-US" sz="1600" dirty="0"/>
              <a:t>Smell: a method that does not use any of the data in the instance</a:t>
            </a:r>
            <a:endParaRPr lang="en-US" sz="2000" dirty="0"/>
          </a:p>
          <a:p>
            <a:r>
              <a:rPr lang="en-US" sz="2000" dirty="0"/>
              <a:t>Which methods should be private?</a:t>
            </a:r>
          </a:p>
          <a:p>
            <a:pPr lvl="1"/>
            <a:r>
              <a:rPr lang="en-US" sz="1600" dirty="0"/>
              <a:t>think about the “interface”, i.e. the part of the class that an external user is supposed to use directly</a:t>
            </a:r>
          </a:p>
          <a:p>
            <a:r>
              <a:rPr lang="en-US" sz="2400" dirty="0"/>
              <a:t>Design questions</a:t>
            </a:r>
          </a:p>
          <a:p>
            <a:pPr lvl="1"/>
            <a:r>
              <a:rPr lang="en-US" sz="1600" dirty="0"/>
              <a:t>-  should </a:t>
            </a:r>
            <a:r>
              <a:rPr lang="en-US" sz="1600" dirty="0" err="1"/>
              <a:t>i</a:t>
            </a:r>
            <a:r>
              <a:rPr lang="en-US" sz="1600" dirty="0"/>
              <a:t>, j belong to the class?</a:t>
            </a:r>
            <a:br>
              <a:rPr lang="en-US" sz="1600" dirty="0"/>
            </a:br>
            <a:r>
              <a:rPr lang="en-US" sz="1600" dirty="0"/>
              <a:t>-  should </a:t>
            </a:r>
            <a:r>
              <a:rPr lang="en-US" sz="1600" dirty="0" err="1"/>
              <a:t>random_state</a:t>
            </a:r>
            <a:r>
              <a:rPr lang="en-US" sz="1600" dirty="0"/>
              <a:t> belong to the class?</a:t>
            </a:r>
          </a:p>
          <a:p>
            <a:r>
              <a:rPr lang="en-US" sz="2000" dirty="0"/>
              <a:t>What are the smells that remain?</a:t>
            </a:r>
          </a:p>
          <a:p>
            <a:pPr lvl="1"/>
            <a:r>
              <a:rPr lang="en-US" sz="1600" dirty="0"/>
              <a:t># need to do the bookkeeping for </a:t>
            </a:r>
            <a:r>
              <a:rPr lang="en-US" sz="1600" dirty="0" err="1"/>
              <a:t>i</a:t>
            </a:r>
            <a:r>
              <a:rPr lang="en-US" sz="1600" dirty="0"/>
              <a:t>, j in case you want to create / simulate entire trajectories</a:t>
            </a:r>
            <a:br>
              <a:rPr lang="en-US" sz="1600" dirty="0"/>
            </a:br>
            <a:r>
              <a:rPr lang="en-US" sz="1600" dirty="0"/>
              <a:t># changing the next step probability is going to be trouble</a:t>
            </a:r>
            <a:br>
              <a:rPr lang="en-US" sz="1600" dirty="0"/>
            </a:br>
            <a:r>
              <a:rPr lang="en-US" sz="1600" dirty="0"/>
              <a:t># adding a new activation map requires adding a new piece to the code</a:t>
            </a:r>
            <a:br>
              <a:rPr lang="en-US" sz="1600" dirty="0"/>
            </a:br>
            <a:r>
              <a:rPr lang="en-US" sz="1600" dirty="0"/>
              <a:t># what if </a:t>
            </a:r>
            <a:r>
              <a:rPr lang="en-US" sz="1600" dirty="0" err="1"/>
              <a:t>map_type</a:t>
            </a:r>
            <a:r>
              <a:rPr lang="en-US" sz="1600" dirty="0"/>
              <a:t> is not any of the 3?</a:t>
            </a:r>
          </a:p>
          <a:p>
            <a:endParaRPr lang="en-US" sz="2000" dirty="0"/>
          </a:p>
          <a:p>
            <a:endParaRPr lang="en-US" sz="2000" dirty="0"/>
          </a:p>
          <a:p>
            <a:pPr lvl="1"/>
            <a:endParaRPr lang="en-CH" sz="1600" dirty="0"/>
          </a:p>
        </p:txBody>
      </p:sp>
      <p:sp>
        <p:nvSpPr>
          <p:cNvPr id="4" name="Footer Placeholder 3">
            <a:extLst>
              <a:ext uri="{FF2B5EF4-FFF2-40B4-BE49-F238E27FC236}">
                <a16:creationId xmlns:a16="http://schemas.microsoft.com/office/drawing/2014/main" id="{02D56C06-1722-E71B-13B4-BC44B01663D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A6C1956-7464-D1F5-9C99-91B3878CDCE6}"/>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257753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38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fontScale="90000"/>
          </a:bodyPr>
          <a:lstStyle/>
          <a:p>
            <a:pPr algn="ctr"/>
            <a:r>
              <a:rPr lang="en-US" dirty="0"/>
              <a:t>Chapter 2: There are many ways to build an instance</a:t>
            </a:r>
            <a:br>
              <a:rPr lang="en-US" dirty="0"/>
            </a:br>
            <a:r>
              <a:rPr lang="en-US" dirty="0"/>
              <a:t>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6449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670-7C4B-4CE2-5B7E-69119EA64523}"/>
              </a:ext>
            </a:extLst>
          </p:cNvPr>
          <p:cNvSpPr>
            <a:spLocks noGrp="1"/>
          </p:cNvSpPr>
          <p:nvPr>
            <p:ph type="title"/>
          </p:nvPr>
        </p:nvSpPr>
        <p:spPr/>
        <p:txBody>
          <a:bodyPr/>
          <a:lstStyle/>
          <a:p>
            <a:r>
              <a:rPr lang="en-CH" dirty="0"/>
              <a:t>There are many ways to build an instance</a:t>
            </a:r>
          </a:p>
        </p:txBody>
      </p:sp>
      <p:sp>
        <p:nvSpPr>
          <p:cNvPr id="3" name="Content Placeholder 2">
            <a:extLst>
              <a:ext uri="{FF2B5EF4-FFF2-40B4-BE49-F238E27FC236}">
                <a16:creationId xmlns:a16="http://schemas.microsoft.com/office/drawing/2014/main" id="{2C7E22E6-3BC3-F370-220B-392F3FE22676}"/>
              </a:ext>
            </a:extLst>
          </p:cNvPr>
          <p:cNvSpPr>
            <a:spLocks noGrp="1"/>
          </p:cNvSpPr>
          <p:nvPr>
            <p:ph idx="1"/>
          </p:nvPr>
        </p:nvSpPr>
        <p:spPr/>
        <p:txBody>
          <a:bodyPr>
            <a:normAutofit/>
          </a:bodyPr>
          <a:lstStyle/>
          <a:p>
            <a:r>
              <a:rPr lang="en-CH" dirty="0"/>
              <a:t>In tests, typically one wants to specify all the parameters *exactly*</a:t>
            </a:r>
          </a:p>
          <a:p>
            <a:r>
              <a:rPr lang="en-CH" dirty="0"/>
              <a:t>Sometimes there are multiple ways of setting the parameters, e.g. setting the initial weights in a neural network</a:t>
            </a:r>
          </a:p>
          <a:p>
            <a:r>
              <a:rPr lang="en-CH" dirty="0"/>
              <a:t>The instance could be created from some saved parameters (serialization)</a:t>
            </a:r>
          </a:p>
          <a:p>
            <a:endParaRPr lang="en-CH" dirty="0"/>
          </a:p>
          <a:p>
            <a:endParaRPr lang="en-CH" dirty="0"/>
          </a:p>
          <a:p>
            <a:pPr lvl="2"/>
            <a:endParaRPr lang="en-CH" dirty="0"/>
          </a:p>
        </p:txBody>
      </p:sp>
      <p:sp>
        <p:nvSpPr>
          <p:cNvPr id="4" name="Footer Placeholder 3">
            <a:extLst>
              <a:ext uri="{FF2B5EF4-FFF2-40B4-BE49-F238E27FC236}">
                <a16:creationId xmlns:a16="http://schemas.microsoft.com/office/drawing/2014/main" id="{BC19CF80-AF00-84E8-4662-4D63E69793E5}"/>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5A4C4A1B-0102-2207-3DEE-186C7E6270C4}"/>
              </a:ext>
            </a:extLst>
          </p:cNvPr>
          <p:cNvSpPr txBox="1"/>
          <p:nvPr/>
        </p:nvSpPr>
        <p:spPr>
          <a:xfrm>
            <a:off x="838200" y="3959822"/>
            <a:ext cx="10805400" cy="2585323"/>
          </a:xfrm>
          <a:prstGeom prst="rect">
            <a:avLst/>
          </a:prstGeom>
          <a:noFill/>
        </p:spPr>
        <p:txBody>
          <a:bodyPr wrap="square">
            <a:spAutoFit/>
          </a:bodyPr>
          <a:lstStyle/>
          <a:p>
            <a:r>
              <a:rPr lang="en-CH" dirty="0"/>
              <a:t>Open discussion notes:</a:t>
            </a:r>
          </a:p>
          <a:p>
            <a:pPr marL="285750" indent="-285750">
              <a:buFontTx/>
              <a:buChar char="-"/>
            </a:pPr>
            <a:r>
              <a:rPr lang="en-CH" dirty="0"/>
              <a:t>Look at Walker class, if/elif part – that’s an example of having multiple ways of initializing the activation_map. </a:t>
            </a:r>
          </a:p>
          <a:p>
            <a:pPr marL="742950" lvl="1" indent="-285750">
              <a:buFontTx/>
              <a:buChar char="-"/>
            </a:pPr>
            <a:r>
              <a:rPr lang="en-CH" dirty="0"/>
              <a:t>What do you think of it?</a:t>
            </a:r>
          </a:p>
          <a:p>
            <a:pPr marL="742950" lvl="1" indent="-285750">
              <a:buFontTx/>
              <a:buChar char="-"/>
            </a:pPr>
            <a:r>
              <a:rPr lang="en-CH" dirty="0"/>
              <a:t>Have you seen this kind of situation before?</a:t>
            </a:r>
          </a:p>
          <a:p>
            <a:pPr marL="285750" indent="-285750">
              <a:buFontTx/>
              <a:buChar char="-"/>
            </a:pPr>
            <a:r>
              <a:rPr lang="en-CH" dirty="0"/>
              <a:t>What happens if we want to add a new activation map type? </a:t>
            </a:r>
          </a:p>
          <a:p>
            <a:pPr marL="285750" indent="-285750">
              <a:buFontTx/>
              <a:buChar char="-"/>
            </a:pPr>
            <a:r>
              <a:rPr lang="en-CH" dirty="0"/>
              <a:t>What if a colleague wants to do the same?</a:t>
            </a:r>
          </a:p>
          <a:p>
            <a:pPr marL="285750" indent="-285750">
              <a:buFontTx/>
              <a:buChar char="-"/>
            </a:pPr>
            <a:r>
              <a:rPr lang="en-CH" dirty="0"/>
              <a:t>What happens if I want to test that one of the initializations is correct?</a:t>
            </a:r>
          </a:p>
          <a:p>
            <a:pPr marL="285750" indent="-285750">
              <a:buFontTx/>
              <a:buChar char="-"/>
            </a:pPr>
            <a:r>
              <a:rPr lang="en-CH" dirty="0"/>
              <a:t>What do you think is the smell, and how would you fix it?</a:t>
            </a:r>
          </a:p>
          <a:p>
            <a:pPr marL="285750" indent="-285750">
              <a:buFontTx/>
              <a:buChar char="-"/>
            </a:pPr>
            <a:endParaRPr lang="en-CH" dirty="0"/>
          </a:p>
        </p:txBody>
      </p:sp>
      <p:sp>
        <p:nvSpPr>
          <p:cNvPr id="7" name="TextBox 6">
            <a:extLst>
              <a:ext uri="{FF2B5EF4-FFF2-40B4-BE49-F238E27FC236}">
                <a16:creationId xmlns:a16="http://schemas.microsoft.com/office/drawing/2014/main" id="{2F082334-AF66-455E-1624-61A792DFAA12}"/>
              </a:ext>
            </a:extLst>
          </p:cNvPr>
          <p:cNvSpPr txBox="1"/>
          <p:nvPr/>
        </p:nvSpPr>
        <p:spPr>
          <a:xfrm>
            <a:off x="7908813" y="4856032"/>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4161158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Tree>
    <p:extLst>
      <p:ext uri="{BB962C8B-B14F-4D97-AF65-F5344CB8AC3E}">
        <p14:creationId xmlns:p14="http://schemas.microsoft.com/office/powerpoint/2010/main" val="1427915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923877"/>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br>
              <a:rPr lang="en-CH" sz="2000" dirty="0"/>
            </a:br>
            <a:endParaRPr lang="en-CH" sz="2000" dirty="0"/>
          </a:p>
          <a:p>
            <a:r>
              <a:rPr lang="en-CH" sz="2400" b="1" dirty="0"/>
              <a:t>How would you fix it?</a:t>
            </a:r>
          </a:p>
        </p:txBody>
      </p:sp>
    </p:spTree>
    <p:extLst>
      <p:ext uri="{BB962C8B-B14F-4D97-AF65-F5344CB8AC3E}">
        <p14:creationId xmlns:p14="http://schemas.microsoft.com/office/powerpoint/2010/main" val="330246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y’all?!</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apocaliptic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August 2022, v. 1.0,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246769"/>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252974"/>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activation_map varies independently of the class Walker</a:t>
            </a:r>
          </a:p>
        </p:txBody>
      </p:sp>
      <p:sp>
        <p:nvSpPr>
          <p:cNvPr id="7" name="TextBox 6">
            <a:extLst>
              <a:ext uri="{FF2B5EF4-FFF2-40B4-BE49-F238E27FC236}">
                <a16:creationId xmlns:a16="http://schemas.microsoft.com/office/drawing/2014/main" id="{85F3DDFA-197A-BA30-7F3F-F36403BB657B}"/>
              </a:ext>
            </a:extLst>
          </p:cNvPr>
          <p:cNvSpPr txBox="1"/>
          <p:nvPr/>
        </p:nvSpPr>
        <p:spPr>
          <a:xfrm>
            <a:off x="6064469" y="5535494"/>
            <a:ext cx="4191600" cy="369332"/>
          </a:xfrm>
          <a:prstGeom prst="rect">
            <a:avLst/>
          </a:prstGeom>
          <a:noFill/>
        </p:spPr>
        <p:txBody>
          <a:bodyPr wrap="square">
            <a:spAutoFit/>
          </a:bodyPr>
          <a:lstStyle/>
          <a:p>
            <a:r>
              <a:rPr lang="en-CH" sz="1800" dirty="0"/>
              <a:t>We need two ingredients to fix this</a:t>
            </a:r>
          </a:p>
        </p:txBody>
      </p:sp>
    </p:spTree>
    <p:extLst>
      <p:ext uri="{BB962C8B-B14F-4D97-AF65-F5344CB8AC3E}">
        <p14:creationId xmlns:p14="http://schemas.microsoft.com/office/powerpoint/2010/main" val="865667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1EFE-B059-79F2-20AC-45C17B9A87BB}"/>
              </a:ext>
            </a:extLst>
          </p:cNvPr>
          <p:cNvSpPr>
            <a:spLocks noGrp="1"/>
          </p:cNvSpPr>
          <p:nvPr>
            <p:ph type="title"/>
          </p:nvPr>
        </p:nvSpPr>
        <p:spPr/>
        <p:txBody>
          <a:bodyPr/>
          <a:lstStyle/>
          <a:p>
            <a:r>
              <a:rPr lang="en-CH" dirty="0"/>
              <a:t>Factory methods build instances in different ways</a:t>
            </a:r>
          </a:p>
        </p:txBody>
      </p:sp>
      <p:sp>
        <p:nvSpPr>
          <p:cNvPr id="3" name="Footer Placeholder 2">
            <a:extLst>
              <a:ext uri="{FF2B5EF4-FFF2-40B4-BE49-F238E27FC236}">
                <a16:creationId xmlns:a16="http://schemas.microsoft.com/office/drawing/2014/main" id="{8338358C-4E08-2363-8ED6-0B87770FF3FD}"/>
              </a:ext>
            </a:extLst>
          </p:cNvPr>
          <p:cNvSpPr>
            <a:spLocks noGrp="1"/>
          </p:cNvSpPr>
          <p:nvPr>
            <p:ph type="ftr" sz="quarter" idx="11"/>
          </p:nvPr>
        </p:nvSpPr>
        <p:spPr/>
        <p:txBody>
          <a:bodyPr/>
          <a:lstStyle/>
          <a:p>
            <a:r>
              <a:rPr lang="en-US" dirty="0"/>
              <a:t>August 2022, v. 1.0, CC BY-SA 4.0</a:t>
            </a:r>
          </a:p>
        </p:txBody>
      </p:sp>
      <p:pic>
        <p:nvPicPr>
          <p:cNvPr id="9" name="Picture 8">
            <a:extLst>
              <a:ext uri="{FF2B5EF4-FFF2-40B4-BE49-F238E27FC236}">
                <a16:creationId xmlns:a16="http://schemas.microsoft.com/office/drawing/2014/main" id="{9C8267BF-BE3E-5DAE-A4F7-1D31FAEA595F}"/>
              </a:ext>
            </a:extLst>
          </p:cNvPr>
          <p:cNvPicPr>
            <a:picLocks noChangeAspect="1"/>
          </p:cNvPicPr>
          <p:nvPr/>
        </p:nvPicPr>
        <p:blipFill>
          <a:blip r:embed="rId2"/>
          <a:stretch>
            <a:fillRect/>
          </a:stretch>
        </p:blipFill>
        <p:spPr>
          <a:xfrm>
            <a:off x="483100" y="1505638"/>
            <a:ext cx="6969082" cy="4319162"/>
          </a:xfrm>
          <a:prstGeom prst="rect">
            <a:avLst/>
          </a:prstGeom>
        </p:spPr>
      </p:pic>
      <p:sp>
        <p:nvSpPr>
          <p:cNvPr id="10" name="TextBox 9">
            <a:extLst>
              <a:ext uri="{FF2B5EF4-FFF2-40B4-BE49-F238E27FC236}">
                <a16:creationId xmlns:a16="http://schemas.microsoft.com/office/drawing/2014/main" id="{8B7ED603-4178-4F76-92D5-7250CAAF5972}"/>
              </a:ext>
            </a:extLst>
          </p:cNvPr>
          <p:cNvSpPr txBox="1"/>
          <p:nvPr/>
        </p:nvSpPr>
        <p:spPr>
          <a:xfrm>
            <a:off x="7797993" y="4070975"/>
            <a:ext cx="3322589" cy="1754326"/>
          </a:xfrm>
          <a:prstGeom prst="rect">
            <a:avLst/>
          </a:prstGeom>
          <a:noFill/>
          <a:ln>
            <a:solidFill>
              <a:schemeClr val="tx1"/>
            </a:solidFill>
          </a:ln>
        </p:spPr>
        <p:txBody>
          <a:bodyPr wrap="square" rtlCol="0">
            <a:spAutoFit/>
          </a:bodyPr>
          <a:lstStyle/>
          <a:p>
            <a:r>
              <a:rPr lang="en-CH" dirty="0"/>
              <a:t>A @classmethod is a method that takes a reference to the </a:t>
            </a:r>
            <a:r>
              <a:rPr lang="en-CH" b="1" dirty="0"/>
              <a:t>class</a:t>
            </a:r>
            <a:r>
              <a:rPr lang="en-CH" dirty="0"/>
              <a:t>, not the </a:t>
            </a:r>
            <a:r>
              <a:rPr lang="en-CH" b="1" dirty="0"/>
              <a:t>instance</a:t>
            </a:r>
            <a:r>
              <a:rPr lang="en-CH" dirty="0"/>
              <a:t>, as its input</a:t>
            </a:r>
          </a:p>
          <a:p>
            <a:endParaRPr lang="en-CH" dirty="0"/>
          </a:p>
          <a:p>
            <a:r>
              <a:rPr lang="en-CH" dirty="0"/>
              <a:t>Their main use is as factory methods, to create instances</a:t>
            </a:r>
          </a:p>
        </p:txBody>
      </p:sp>
      <p:sp>
        <p:nvSpPr>
          <p:cNvPr id="11" name="TextBox 10">
            <a:extLst>
              <a:ext uri="{FF2B5EF4-FFF2-40B4-BE49-F238E27FC236}">
                <a16:creationId xmlns:a16="http://schemas.microsoft.com/office/drawing/2014/main" id="{AE6A2D1C-DF29-BCBC-E944-CDE7CE900B76}"/>
              </a:ext>
            </a:extLst>
          </p:cNvPr>
          <p:cNvSpPr txBox="1"/>
          <p:nvPr/>
        </p:nvSpPr>
        <p:spPr>
          <a:xfrm>
            <a:off x="6653193" y="1847130"/>
            <a:ext cx="3440607" cy="646331"/>
          </a:xfrm>
          <a:prstGeom prst="rect">
            <a:avLst/>
          </a:prstGeom>
          <a:solidFill>
            <a:schemeClr val="accent6">
              <a:lumMod val="20000"/>
              <a:lumOff val="80000"/>
            </a:schemeClr>
          </a:solidFill>
        </p:spPr>
        <p:txBody>
          <a:bodyPr wrap="square" rtlCol="0">
            <a:spAutoFit/>
          </a:bodyPr>
          <a:lstStyle/>
          <a:p>
            <a:r>
              <a:rPr lang="en-CH" dirty="0"/>
              <a:t>The main constructor should not do anything fancy</a:t>
            </a:r>
          </a:p>
        </p:txBody>
      </p:sp>
      <p:sp>
        <p:nvSpPr>
          <p:cNvPr id="12" name="TextBox 11">
            <a:extLst>
              <a:ext uri="{FF2B5EF4-FFF2-40B4-BE49-F238E27FC236}">
                <a16:creationId xmlns:a16="http://schemas.microsoft.com/office/drawing/2014/main" id="{22141E84-8CFC-4B42-5C28-85BCCC1635C8}"/>
              </a:ext>
            </a:extLst>
          </p:cNvPr>
          <p:cNvSpPr txBox="1"/>
          <p:nvPr/>
        </p:nvSpPr>
        <p:spPr>
          <a:xfrm>
            <a:off x="6653193" y="2834953"/>
            <a:ext cx="3440607" cy="923330"/>
          </a:xfrm>
          <a:prstGeom prst="rect">
            <a:avLst/>
          </a:prstGeom>
          <a:solidFill>
            <a:schemeClr val="accent2">
              <a:lumMod val="20000"/>
              <a:lumOff val="80000"/>
            </a:schemeClr>
          </a:solidFill>
        </p:spPr>
        <p:txBody>
          <a:bodyPr wrap="square" rtlCol="0">
            <a:spAutoFit/>
          </a:bodyPr>
          <a:lstStyle/>
          <a:p>
            <a:r>
              <a:rPr lang="en-CH" dirty="0"/>
              <a:t>The factory methods create the parameters in some fancy way, then call the basic constructor</a:t>
            </a:r>
          </a:p>
        </p:txBody>
      </p:sp>
      <p:sp>
        <p:nvSpPr>
          <p:cNvPr id="5" name="Rectangle 4">
            <a:extLst>
              <a:ext uri="{FF2B5EF4-FFF2-40B4-BE49-F238E27FC236}">
                <a16:creationId xmlns:a16="http://schemas.microsoft.com/office/drawing/2014/main" id="{3C3D0E4E-AF58-010F-B26F-38EEDF91E1C6}"/>
              </a:ext>
            </a:extLst>
          </p:cNvPr>
          <p:cNvSpPr/>
          <p:nvPr/>
        </p:nvSpPr>
        <p:spPr>
          <a:xfrm>
            <a:off x="400594" y="5495109"/>
            <a:ext cx="377081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56334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8774-2A9A-CCB0-4FC0-217B20C44AE3}"/>
              </a:ext>
            </a:extLst>
          </p:cNvPr>
          <p:cNvSpPr>
            <a:spLocks noGrp="1"/>
          </p:cNvSpPr>
          <p:nvPr>
            <p:ph type="title"/>
          </p:nvPr>
        </p:nvSpPr>
        <p:spPr/>
        <p:txBody>
          <a:bodyPr>
            <a:normAutofit fontScale="90000"/>
          </a:bodyPr>
          <a:lstStyle/>
          <a:p>
            <a:r>
              <a:rPr lang="en-CH" dirty="0"/>
              <a:t>Factory methods take us only this far...</a:t>
            </a:r>
            <a:br>
              <a:rPr lang="en-CH" dirty="0"/>
            </a:br>
            <a:endParaRPr lang="en-CH" dirty="0"/>
          </a:p>
        </p:txBody>
      </p:sp>
      <p:sp>
        <p:nvSpPr>
          <p:cNvPr id="3" name="Footer Placeholder 2">
            <a:extLst>
              <a:ext uri="{FF2B5EF4-FFF2-40B4-BE49-F238E27FC236}">
                <a16:creationId xmlns:a16="http://schemas.microsoft.com/office/drawing/2014/main" id="{E5A330D9-6941-C36D-F5EE-FCB0B8B4CD10}"/>
              </a:ext>
            </a:extLst>
          </p:cNvPr>
          <p:cNvSpPr>
            <a:spLocks noGrp="1"/>
          </p:cNvSpPr>
          <p:nvPr>
            <p:ph type="ftr" sz="quarter" idx="11"/>
          </p:nvPr>
        </p:nvSpPr>
        <p:spPr/>
        <p:txBody>
          <a:bodyPr/>
          <a:lstStyle/>
          <a:p>
            <a:r>
              <a:rPr lang="en-US"/>
              <a:t>August 2022, v. 1.0, CC BY-SA 4.0</a:t>
            </a:r>
          </a:p>
        </p:txBody>
      </p:sp>
      <p:pic>
        <p:nvPicPr>
          <p:cNvPr id="4" name="Picture 3">
            <a:extLst>
              <a:ext uri="{FF2B5EF4-FFF2-40B4-BE49-F238E27FC236}">
                <a16:creationId xmlns:a16="http://schemas.microsoft.com/office/drawing/2014/main" id="{29D4A052-71F9-B816-2E7F-A988AB0E5D0C}"/>
              </a:ext>
            </a:extLst>
          </p:cNvPr>
          <p:cNvPicPr>
            <a:picLocks noChangeAspect="1"/>
          </p:cNvPicPr>
          <p:nvPr/>
        </p:nvPicPr>
        <p:blipFill>
          <a:blip r:embed="rId2"/>
          <a:stretch>
            <a:fillRect/>
          </a:stretch>
        </p:blipFill>
        <p:spPr>
          <a:xfrm>
            <a:off x="459112" y="1169079"/>
            <a:ext cx="5377688" cy="4737850"/>
          </a:xfrm>
          <a:prstGeom prst="rect">
            <a:avLst/>
          </a:prstGeom>
        </p:spPr>
      </p:pic>
      <p:sp>
        <p:nvSpPr>
          <p:cNvPr id="5" name="TextBox 4">
            <a:extLst>
              <a:ext uri="{FF2B5EF4-FFF2-40B4-BE49-F238E27FC236}">
                <a16:creationId xmlns:a16="http://schemas.microsoft.com/office/drawing/2014/main" id="{EA7E92BB-D865-FEA5-9EC0-75248FBAA991}"/>
              </a:ext>
            </a:extLst>
          </p:cNvPr>
          <p:cNvSpPr txBox="1"/>
          <p:nvPr/>
        </p:nvSpPr>
        <p:spPr>
          <a:xfrm>
            <a:off x="5990400" y="1599012"/>
            <a:ext cx="5833737" cy="3785652"/>
          </a:xfrm>
          <a:prstGeom prst="rect">
            <a:avLst/>
          </a:prstGeom>
          <a:noFill/>
        </p:spPr>
        <p:txBody>
          <a:bodyPr wrap="square">
            <a:spAutoFit/>
          </a:bodyPr>
          <a:lstStyle/>
          <a:p>
            <a:r>
              <a:rPr lang="en-CH" sz="2000" dirty="0"/>
              <a:t>We broke apart the monolitic constructor into a basic, parameter setting part, and the specialized activation-map initialization.</a:t>
            </a:r>
          </a:p>
          <a:p>
            <a:pPr marL="285750" indent="-285750">
              <a:buFont typeface="Arial" panose="020B0604020202020204" pitchFamily="34" charset="0"/>
              <a:buChar char="•"/>
            </a:pPr>
            <a:endParaRPr lang="en-CH" sz="2000" dirty="0"/>
          </a:p>
          <a:p>
            <a:pPr marL="457200" indent="-457200">
              <a:buFont typeface="+mj-lt"/>
              <a:buAutoNum type="arabicPeriod"/>
            </a:pPr>
            <a:r>
              <a:rPr lang="en-CH" sz="2000" dirty="0"/>
              <a:t>The </a:t>
            </a:r>
            <a:r>
              <a:rPr lang="en-CH" sz="2000" strike="sngStrike" dirty="0"/>
              <a:t>constructor</a:t>
            </a:r>
            <a:r>
              <a:rPr lang="en-CH" sz="2000" dirty="0"/>
              <a:t> </a:t>
            </a:r>
            <a:r>
              <a:rPr lang="en-CH" sz="2000" dirty="0">
                <a:solidFill>
                  <a:schemeClr val="accent6"/>
                </a:solidFill>
              </a:rPr>
              <a:t>factory method</a:t>
            </a:r>
            <a:r>
              <a:rPr lang="en-CH" sz="2000" dirty="0"/>
              <a:t>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strike="sngStrike" dirty="0"/>
              <a:t>It is difficult to test</a:t>
            </a:r>
          </a:p>
          <a:p>
            <a:pPr marL="457200" indent="-457200">
              <a:buFont typeface="+mj-lt"/>
              <a:buAutoNum type="arabicPeriod"/>
            </a:pPr>
            <a:r>
              <a:rPr lang="en-CH" sz="2000" strike="sngStrike" dirty="0"/>
              <a:t>It is not flexible, e.g. what happens if we want to create an instance from parameters saved on file?</a:t>
            </a:r>
          </a:p>
          <a:p>
            <a:endParaRPr lang="en-CH" sz="2000" dirty="0"/>
          </a:p>
        </p:txBody>
      </p:sp>
      <p:pic>
        <p:nvPicPr>
          <p:cNvPr id="8" name="Picture 7">
            <a:extLst>
              <a:ext uri="{FF2B5EF4-FFF2-40B4-BE49-F238E27FC236}">
                <a16:creationId xmlns:a16="http://schemas.microsoft.com/office/drawing/2014/main" id="{41463EF0-5CAF-AABA-F778-D5AEA6A96230}"/>
              </a:ext>
            </a:extLst>
          </p:cNvPr>
          <p:cNvPicPr>
            <a:picLocks noChangeAspect="1"/>
          </p:cNvPicPr>
          <p:nvPr/>
        </p:nvPicPr>
        <p:blipFill>
          <a:blip r:embed="rId3"/>
          <a:stretch>
            <a:fillRect/>
          </a:stretch>
        </p:blipFill>
        <p:spPr>
          <a:xfrm>
            <a:off x="459112" y="6045600"/>
            <a:ext cx="6609200" cy="196800"/>
          </a:xfrm>
          <a:prstGeom prst="rect">
            <a:avLst/>
          </a:prstGeom>
        </p:spPr>
      </p:pic>
      <p:sp>
        <p:nvSpPr>
          <p:cNvPr id="6" name="Rectangle 5">
            <a:extLst>
              <a:ext uri="{FF2B5EF4-FFF2-40B4-BE49-F238E27FC236}">
                <a16:creationId xmlns:a16="http://schemas.microsoft.com/office/drawing/2014/main" id="{92C508B8-4BB7-2B1E-1740-FDB7D9AF29EE}"/>
              </a:ext>
            </a:extLst>
          </p:cNvPr>
          <p:cNvSpPr/>
          <p:nvPr/>
        </p:nvSpPr>
        <p:spPr>
          <a:xfrm>
            <a:off x="336331" y="5947048"/>
            <a:ext cx="683953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7C5A8656-8863-8CF0-840C-50029CE4F316}"/>
              </a:ext>
            </a:extLst>
          </p:cNvPr>
          <p:cNvSpPr txBox="1"/>
          <p:nvPr/>
        </p:nvSpPr>
        <p:spPr>
          <a:xfrm>
            <a:off x="5005791" y="5160050"/>
            <a:ext cx="5310908" cy="646331"/>
          </a:xfrm>
          <a:prstGeom prst="rect">
            <a:avLst/>
          </a:prstGeom>
          <a:solidFill>
            <a:srgbClr val="FFFF00"/>
          </a:solidFill>
        </p:spPr>
        <p:txBody>
          <a:bodyPr wrap="square">
            <a:spAutoFit/>
          </a:bodyPr>
          <a:lstStyle/>
          <a:p>
            <a:r>
              <a:rPr lang="de-DE" dirty="0"/>
              <a:t>Lisa: Are </a:t>
            </a:r>
            <a:r>
              <a:rPr lang="de-DE" dirty="0" err="1"/>
              <a:t>we</a:t>
            </a:r>
            <a:r>
              <a:rPr lang="de-DE" dirty="0"/>
              <a:t> </a:t>
            </a:r>
            <a:r>
              <a:rPr lang="de-DE" dirty="0" err="1"/>
              <a:t>going</a:t>
            </a:r>
            <a:r>
              <a:rPr lang="de-DE" dirty="0"/>
              <a:t> </a:t>
            </a:r>
            <a:r>
              <a:rPr lang="de-DE" dirty="0" err="1"/>
              <a:t>to</a:t>
            </a:r>
            <a:r>
              <a:rPr lang="de-DE" dirty="0"/>
              <a:t> live-code </a:t>
            </a:r>
            <a:r>
              <a:rPr lang="de-DE" dirty="0" err="1"/>
              <a:t>this</a:t>
            </a:r>
            <a:r>
              <a:rPr lang="de-DE" dirty="0"/>
              <a:t> </a:t>
            </a:r>
            <a:r>
              <a:rPr lang="de-DE" dirty="0" err="1"/>
              <a:t>part</a:t>
            </a:r>
            <a:r>
              <a:rPr lang="de-DE" dirty="0"/>
              <a:t>? </a:t>
            </a:r>
            <a:r>
              <a:rPr lang="de-DE" dirty="0" err="1"/>
              <a:t>Or</a:t>
            </a:r>
            <a:r>
              <a:rPr lang="de-DE" dirty="0"/>
              <a:t> just </a:t>
            </a:r>
            <a:r>
              <a:rPr lang="de-DE" dirty="0" err="1"/>
              <a:t>show</a:t>
            </a:r>
            <a:r>
              <a:rPr lang="de-DE" dirty="0"/>
              <a:t> </a:t>
            </a:r>
            <a:r>
              <a:rPr lang="de-DE" dirty="0" err="1"/>
              <a:t>the</a:t>
            </a:r>
            <a:r>
              <a:rPr lang="de-DE" dirty="0"/>
              <a:t> </a:t>
            </a:r>
            <a:r>
              <a:rPr lang="de-DE" dirty="0" err="1"/>
              <a:t>screenshots</a:t>
            </a:r>
            <a:r>
              <a:rPr lang="de-DE" dirty="0"/>
              <a:t>?</a:t>
            </a:r>
            <a:endParaRPr lang="en-CH" dirty="0"/>
          </a:p>
        </p:txBody>
      </p:sp>
    </p:spTree>
    <p:extLst>
      <p:ext uri="{BB962C8B-B14F-4D97-AF65-F5344CB8AC3E}">
        <p14:creationId xmlns:p14="http://schemas.microsoft.com/office/powerpoint/2010/main" val="1743346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344-A95F-A0EF-65C2-674B587C28CC}"/>
              </a:ext>
            </a:extLst>
          </p:cNvPr>
          <p:cNvSpPr>
            <a:spLocks noGrp="1"/>
          </p:cNvSpPr>
          <p:nvPr>
            <p:ph type="title"/>
          </p:nvPr>
        </p:nvSpPr>
        <p:spPr/>
        <p:txBody>
          <a:bodyPr/>
          <a:lstStyle/>
          <a:p>
            <a:r>
              <a:rPr lang="en-CH" dirty="0"/>
              <a:t>Persistence and serialization: Saving grouped data</a:t>
            </a:r>
          </a:p>
        </p:txBody>
      </p:sp>
      <p:sp>
        <p:nvSpPr>
          <p:cNvPr id="3" name="Content Placeholder 2">
            <a:extLst>
              <a:ext uri="{FF2B5EF4-FFF2-40B4-BE49-F238E27FC236}">
                <a16:creationId xmlns:a16="http://schemas.microsoft.com/office/drawing/2014/main" id="{722CAA48-B2A8-1563-C973-CB218E7C4371}"/>
              </a:ext>
            </a:extLst>
          </p:cNvPr>
          <p:cNvSpPr>
            <a:spLocks noGrp="1"/>
          </p:cNvSpPr>
          <p:nvPr>
            <p:ph idx="1"/>
          </p:nvPr>
        </p:nvSpPr>
        <p:spPr/>
        <p:txBody>
          <a:bodyPr>
            <a:normAutofit/>
          </a:bodyPr>
          <a:lstStyle/>
          <a:p>
            <a:r>
              <a:rPr lang="en-CH" sz="2400" dirty="0"/>
              <a:t>Persistence: saving the state of an instance to disk</a:t>
            </a:r>
          </a:p>
          <a:p>
            <a:r>
              <a:rPr lang="en-CH" sz="2400" dirty="0"/>
              <a:t>Serialization: transforming an object into another representation; in this context, something that can be saved to disk</a:t>
            </a:r>
          </a:p>
          <a:p>
            <a:endParaRPr lang="en-CH" sz="2400" dirty="0"/>
          </a:p>
          <a:p>
            <a:r>
              <a:rPr lang="en-CH" sz="2400" dirty="0"/>
              <a:t>pickle</a:t>
            </a:r>
          </a:p>
          <a:p>
            <a:pPr lvl="1"/>
            <a:r>
              <a:rPr lang="en-CH" sz="2000" dirty="0"/>
              <a:t>easy to use, it shoud just work</a:t>
            </a:r>
          </a:p>
          <a:p>
            <a:pPr lvl="1"/>
            <a:r>
              <a:rPr lang="en-CH" sz="2000" dirty="0"/>
              <a:t>it breaks easily when the class changes</a:t>
            </a:r>
          </a:p>
          <a:p>
            <a:r>
              <a:rPr lang="en-CH" sz="2400" dirty="0"/>
              <a:t>json</a:t>
            </a:r>
          </a:p>
          <a:p>
            <a:pPr lvl="1"/>
            <a:r>
              <a:rPr lang="en-CH" sz="2000" dirty="0"/>
              <a:t>the file equivalent of a dictionary</a:t>
            </a:r>
          </a:p>
          <a:p>
            <a:pPr lvl="1"/>
            <a:r>
              <a:rPr lang="en-CH" sz="2000" dirty="0"/>
              <a:t>you’ll need to handle the transformation to and from json yourself</a:t>
            </a:r>
          </a:p>
          <a:p>
            <a:pPr lvl="1"/>
            <a:r>
              <a:rPr lang="en-CH" sz="2000" dirty="0"/>
              <a:t>custom types like Numpy arrays are not supported by default, need to turn them into lists or strings</a:t>
            </a:r>
          </a:p>
          <a:p>
            <a:pPr lvl="1"/>
            <a:endParaRPr lang="en-CH" sz="2000" dirty="0"/>
          </a:p>
        </p:txBody>
      </p:sp>
      <p:sp>
        <p:nvSpPr>
          <p:cNvPr id="4" name="Footer Placeholder 3">
            <a:extLst>
              <a:ext uri="{FF2B5EF4-FFF2-40B4-BE49-F238E27FC236}">
                <a16:creationId xmlns:a16="http://schemas.microsoft.com/office/drawing/2014/main" id="{869F9430-59A9-984D-3EFD-8616442FD2D6}"/>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1BF82801-BF86-6482-6177-FAA4352C38AB}"/>
              </a:ext>
            </a:extLst>
          </p:cNvPr>
          <p:cNvSpPr txBox="1"/>
          <p:nvPr/>
        </p:nvSpPr>
        <p:spPr>
          <a:xfrm>
            <a:off x="838200" y="6169708"/>
            <a:ext cx="7305963" cy="923330"/>
          </a:xfrm>
          <a:prstGeom prst="rect">
            <a:avLst/>
          </a:prstGeom>
          <a:solidFill>
            <a:srgbClr val="FFFF00"/>
          </a:solidFill>
        </p:spPr>
        <p:txBody>
          <a:bodyPr wrap="square">
            <a:spAutoFit/>
          </a:bodyPr>
          <a:lstStyle/>
          <a:p>
            <a:r>
              <a:rPr lang="en-CH"/>
              <a:t>show how json works</a:t>
            </a:r>
          </a:p>
          <a:p>
            <a:r>
              <a:rPr lang="en-CH" dirty="0"/>
              <a:t>exercise: do it with json!</a:t>
            </a:r>
          </a:p>
          <a:p>
            <a:r>
              <a:rPr lang="en-CH" dirty="0"/>
              <a:t>Open discussion: what happens when the class changes?</a:t>
            </a:r>
          </a:p>
        </p:txBody>
      </p:sp>
      <p:sp>
        <p:nvSpPr>
          <p:cNvPr id="7" name="TextBox 6">
            <a:extLst>
              <a:ext uri="{FF2B5EF4-FFF2-40B4-BE49-F238E27FC236}">
                <a16:creationId xmlns:a16="http://schemas.microsoft.com/office/drawing/2014/main" id="{AF1BD501-5A66-DBC7-329F-AD64936C99D9}"/>
              </a:ext>
            </a:extLst>
          </p:cNvPr>
          <p:cNvSpPr txBox="1"/>
          <p:nvPr/>
        </p:nvSpPr>
        <p:spPr>
          <a:xfrm>
            <a:off x="6456219" y="3429574"/>
            <a:ext cx="5310908" cy="923330"/>
          </a:xfrm>
          <a:prstGeom prst="rect">
            <a:avLst/>
          </a:prstGeom>
          <a:solidFill>
            <a:srgbClr val="FFFF00"/>
          </a:solidFill>
        </p:spPr>
        <p:txBody>
          <a:bodyPr wrap="square">
            <a:spAutoFit/>
          </a:bodyPr>
          <a:lstStyle/>
          <a:p>
            <a:r>
              <a:rPr lang="en-CH" dirty="0"/>
              <a:t>Demo pickling by hand on “Step 2 factory method”, then change the class and shows that it’s loaded without complaining</a:t>
            </a:r>
          </a:p>
        </p:txBody>
      </p:sp>
    </p:spTree>
    <p:extLst>
      <p:ext uri="{BB962C8B-B14F-4D97-AF65-F5344CB8AC3E}">
        <p14:creationId xmlns:p14="http://schemas.microsoft.com/office/powerpoint/2010/main" val="2841419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en-CH" dirty="0"/>
              <a:t>Serialization demo</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643657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b="1" dirty="0" err="1"/>
              <a:t>Serialize</a:t>
            </a:r>
            <a:r>
              <a:rPr lang="de-DE" b="1" dirty="0"/>
              <a:t> </a:t>
            </a:r>
            <a:r>
              <a:rPr lang="de-DE" b="1" dirty="0" err="1"/>
              <a:t>the</a:t>
            </a:r>
            <a:r>
              <a:rPr lang="de-DE" b="1" dirty="0"/>
              <a:t> Walker</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Content Placeholder 4">
            <a:extLst>
              <a:ext uri="{FF2B5EF4-FFF2-40B4-BE49-F238E27FC236}">
                <a16:creationId xmlns:a16="http://schemas.microsoft.com/office/drawing/2014/main" id="{842C4FB5-148E-EA05-A943-B31B8A231717}"/>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#2 on GitHub. </a:t>
            </a:r>
          </a:p>
          <a:p>
            <a:r>
              <a:rPr lang="en-US" dirty="0"/>
              <a:t>Have a look at the “” notebook </a:t>
            </a:r>
          </a:p>
          <a:p>
            <a:r>
              <a:rPr lang="en-US" dirty="0"/>
              <a:t>Create a copy of the notebook, and write the </a:t>
            </a:r>
            <a:r>
              <a:rPr lang="en-US" dirty="0" err="1">
                <a:latin typeface="Courier New" panose="02070309020205020404" pitchFamily="49" charset="0"/>
                <a:cs typeface="Courier New" panose="02070309020205020404" pitchFamily="49" charset="0"/>
              </a:rPr>
              <a:t>walker.to_json</a:t>
            </a:r>
            <a:r>
              <a:rPr lang="en-US" dirty="0">
                <a:latin typeface="Courier New" panose="02070309020205020404" pitchFamily="49" charset="0"/>
                <a:cs typeface="Courier New" panose="02070309020205020404" pitchFamily="49" charset="0"/>
              </a:rPr>
              <a:t>() </a:t>
            </a:r>
            <a:r>
              <a:rPr lang="en-US" dirty="0"/>
              <a:t>method and </a:t>
            </a:r>
            <a:r>
              <a:rPr lang="en-US" dirty="0" err="1">
                <a:latin typeface="Courier New" panose="02070309020205020404" pitchFamily="49" charset="0"/>
                <a:cs typeface="Courier New" panose="02070309020205020404" pitchFamily="49" charset="0"/>
              </a:rPr>
              <a:t>walker.from_json</a:t>
            </a:r>
            <a:r>
              <a:rPr lang="en-US" dirty="0">
                <a:latin typeface="Courier New" panose="02070309020205020404" pitchFamily="49" charset="0"/>
                <a:cs typeface="Courier New" panose="02070309020205020404" pitchFamily="49" charset="0"/>
              </a:rPr>
              <a:t>()</a:t>
            </a:r>
            <a:r>
              <a:rPr lang="en-US" dirty="0"/>
              <a:t>factory method</a:t>
            </a:r>
            <a:endParaRPr lang="en-CH" dirty="0"/>
          </a:p>
        </p:txBody>
      </p:sp>
    </p:spTree>
    <p:extLst>
      <p:ext uri="{BB962C8B-B14F-4D97-AF65-F5344CB8AC3E}">
        <p14:creationId xmlns:p14="http://schemas.microsoft.com/office/powerpoint/2010/main" val="939568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 independently!</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027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29BD1CC-0F1D-0181-D52C-9552B1FB72FA}"/>
              </a:ext>
            </a:extLst>
          </p:cNvPr>
          <p:cNvSpPr txBox="1"/>
          <p:nvPr/>
        </p:nvSpPr>
        <p:spPr>
          <a:xfrm>
            <a:off x="440862" y="3429000"/>
            <a:ext cx="7579732" cy="2246769"/>
          </a:xfrm>
          <a:prstGeom prst="rect">
            <a:avLst/>
          </a:prstGeom>
          <a:noFill/>
        </p:spPr>
        <p:txBody>
          <a:bodyPr wrap="square">
            <a:spAutoFit/>
          </a:bodyPr>
          <a:lstStyle/>
          <a:p>
            <a:pPr marL="285750" indent="-285750">
              <a:buFont typeface="Arial" panose="020B0604020202020204" pitchFamily="34" charset="0"/>
              <a:buChar char="•"/>
            </a:pPr>
            <a:r>
              <a:rPr lang="de-DE" sz="2800" dirty="0"/>
              <a:t>But </a:t>
            </a:r>
            <a:r>
              <a:rPr lang="de-DE" sz="2800" dirty="0" err="1"/>
              <a:t>wait</a:t>
            </a:r>
            <a:r>
              <a:rPr lang="de-DE" sz="2800" dirty="0"/>
              <a:t>, </a:t>
            </a:r>
            <a:r>
              <a:rPr lang="de-DE" sz="2800" dirty="0" err="1"/>
              <a:t>now</a:t>
            </a:r>
            <a:r>
              <a:rPr lang="de-DE" sz="2800" dirty="0"/>
              <a:t> </a:t>
            </a:r>
            <a:r>
              <a:rPr lang="de-DE" sz="2800" dirty="0" err="1"/>
              <a:t>we</a:t>
            </a:r>
            <a:r>
              <a:rPr lang="de-DE" sz="2800" dirty="0"/>
              <a:t> </a:t>
            </a:r>
            <a:r>
              <a:rPr lang="de-DE" sz="2800" dirty="0" err="1"/>
              <a:t>are</a:t>
            </a:r>
            <a:r>
              <a:rPr lang="de-DE" sz="2800" dirty="0"/>
              <a:t> </a:t>
            </a:r>
            <a:r>
              <a:rPr lang="de-DE" sz="2800" dirty="0" err="1"/>
              <a:t>passing</a:t>
            </a:r>
            <a:r>
              <a:rPr lang="de-DE" sz="2800" dirty="0"/>
              <a:t> a </a:t>
            </a:r>
            <a:r>
              <a:rPr lang="de-DE" sz="2800" dirty="0" err="1"/>
              <a:t>function</a:t>
            </a:r>
            <a:r>
              <a:rPr lang="de-DE" sz="2800" dirty="0"/>
              <a:t>, </a:t>
            </a:r>
            <a:r>
              <a:rPr lang="de-DE" sz="2800" dirty="0" err="1"/>
              <a:t>as</a:t>
            </a:r>
            <a:r>
              <a:rPr lang="de-DE" sz="2800" dirty="0"/>
              <a:t> </a:t>
            </a:r>
            <a:r>
              <a:rPr lang="de-DE" sz="2800" dirty="0" err="1"/>
              <a:t>if</a:t>
            </a:r>
            <a:r>
              <a:rPr lang="de-DE" sz="2800" dirty="0"/>
              <a:t> </a:t>
            </a:r>
            <a:r>
              <a:rPr lang="de-DE" sz="2800" dirty="0" err="1"/>
              <a:t>it</a:t>
            </a:r>
            <a:r>
              <a:rPr lang="de-DE" sz="2800" dirty="0"/>
              <a:t> </a:t>
            </a:r>
            <a:r>
              <a:rPr lang="de-DE" sz="2800" dirty="0" err="1"/>
              <a:t>were</a:t>
            </a:r>
            <a:r>
              <a:rPr lang="de-DE" sz="2800" dirty="0"/>
              <a:t> a variable! </a:t>
            </a:r>
          </a:p>
          <a:p>
            <a:pPr marL="285750" indent="-285750">
              <a:buFont typeface="Arial" panose="020B0604020202020204" pitchFamily="34" charset="0"/>
              <a:buChar char="•"/>
            </a:pPr>
            <a:r>
              <a:rPr lang="de-DE" sz="2800" dirty="0" err="1"/>
              <a:t>Functions</a:t>
            </a:r>
            <a:r>
              <a:rPr lang="de-DE" sz="2800" dirty="0"/>
              <a:t>, Classes, Class </a:t>
            </a:r>
            <a:r>
              <a:rPr lang="de-DE" sz="2800" dirty="0" err="1"/>
              <a:t>Instances</a:t>
            </a:r>
            <a:r>
              <a:rPr lang="de-DE" sz="2800" dirty="0"/>
              <a:t>, Variables etc. </a:t>
            </a:r>
            <a:r>
              <a:rPr lang="de-DE" sz="2800" dirty="0" err="1"/>
              <a:t>are</a:t>
            </a:r>
            <a:r>
              <a:rPr lang="de-DE" sz="2800" dirty="0"/>
              <a:t> all </a:t>
            </a:r>
            <a:r>
              <a:rPr lang="de-DE" sz="2800" dirty="0" err="1"/>
              <a:t>treated</a:t>
            </a:r>
            <a:r>
              <a:rPr lang="de-DE" sz="2800" dirty="0"/>
              <a:t> </a:t>
            </a:r>
            <a:r>
              <a:rPr lang="de-DE" sz="2800" dirty="0" err="1"/>
              <a:t>the</a:t>
            </a:r>
            <a:r>
              <a:rPr lang="de-DE" sz="2800" dirty="0"/>
              <a:t> same </a:t>
            </a:r>
            <a:r>
              <a:rPr lang="de-DE" sz="2800" dirty="0" err="1"/>
              <a:t>way</a:t>
            </a:r>
            <a:r>
              <a:rPr lang="de-DE" sz="2800" dirty="0"/>
              <a:t>, </a:t>
            </a:r>
            <a:r>
              <a:rPr lang="de-DE" sz="2800" dirty="0" err="1"/>
              <a:t>until</a:t>
            </a:r>
            <a:r>
              <a:rPr lang="de-DE" sz="2800" dirty="0"/>
              <a:t> </a:t>
            </a:r>
            <a:r>
              <a:rPr lang="de-DE" sz="2800" dirty="0" err="1"/>
              <a:t>used</a:t>
            </a:r>
            <a:r>
              <a:rPr lang="de-DE" sz="2800" dirty="0"/>
              <a:t> in </a:t>
            </a:r>
            <a:r>
              <a:rPr lang="de-DE" sz="2800" dirty="0" err="1"/>
              <a:t>some</a:t>
            </a:r>
            <a:r>
              <a:rPr lang="de-DE" sz="2800" dirty="0"/>
              <a:t> </a:t>
            </a:r>
            <a:r>
              <a:rPr lang="de-DE" sz="2800" dirty="0" err="1"/>
              <a:t>way</a:t>
            </a:r>
            <a:r>
              <a:rPr lang="de-DE" sz="2800" dirty="0"/>
              <a:t> (</a:t>
            </a:r>
            <a:r>
              <a:rPr lang="de-DE" sz="2800" b="1" dirty="0"/>
              <a:t>duck </a:t>
            </a:r>
            <a:r>
              <a:rPr lang="de-DE" sz="2800" b="1" dirty="0" err="1"/>
              <a:t>typing</a:t>
            </a:r>
            <a:r>
              <a:rPr lang="de-DE" sz="2800" b="1" dirty="0"/>
              <a:t>)</a:t>
            </a:r>
            <a:endParaRPr lang="de-DE" sz="2800" dirty="0"/>
          </a:p>
        </p:txBody>
      </p:sp>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2"/>
          <a:srcRect r="3088" b="43804"/>
          <a:stretch/>
        </p:blipFill>
        <p:spPr>
          <a:xfrm>
            <a:off x="6894969" y="1389654"/>
            <a:ext cx="4897638" cy="204069"/>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rotWithShape="1">
          <a:blip r:embed="rId3"/>
          <a:srcRect b="86200"/>
          <a:stretch/>
        </p:blipFill>
        <p:spPr>
          <a:xfrm>
            <a:off x="6894969" y="1676759"/>
            <a:ext cx="4897638" cy="152070"/>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rotWithShape="1">
          <a:blip r:embed="rId4"/>
          <a:srcRect b="93065"/>
          <a:stretch/>
        </p:blipFill>
        <p:spPr>
          <a:xfrm>
            <a:off x="6894969" y="1924399"/>
            <a:ext cx="4917516" cy="139572"/>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rotWithShape="1">
          <a:blip r:embed="rId5"/>
          <a:srcRect t="48041"/>
          <a:stretch/>
        </p:blipFill>
        <p:spPr>
          <a:xfrm>
            <a:off x="442543" y="1364705"/>
            <a:ext cx="6052942" cy="1550125"/>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a:stCxn id="6" idx="1"/>
          </p:cNvCxnSpPr>
          <p:nvPr/>
        </p:nvCxnSpPr>
        <p:spPr>
          <a:xfrm flipH="1">
            <a:off x="6280889" y="1491689"/>
            <a:ext cx="614080" cy="102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a:stCxn id="7" idx="1"/>
          </p:cNvCxnSpPr>
          <p:nvPr/>
        </p:nvCxnSpPr>
        <p:spPr>
          <a:xfrm flipH="1" flipV="1">
            <a:off x="6280889" y="1676759"/>
            <a:ext cx="614080" cy="76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a:stCxn id="9" idx="1"/>
          </p:cNvCxnSpPr>
          <p:nvPr/>
        </p:nvCxnSpPr>
        <p:spPr>
          <a:xfrm flipH="1" flipV="1">
            <a:off x="6209211" y="1714776"/>
            <a:ext cx="685758" cy="279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wall, indoor&#10;&#10;Description automatically generated">
            <a:extLst>
              <a:ext uri="{FF2B5EF4-FFF2-40B4-BE49-F238E27FC236}">
                <a16:creationId xmlns:a16="http://schemas.microsoft.com/office/drawing/2014/main" id="{82BA9B2E-49FD-12FE-4A39-2FEE8EEB6797}"/>
              </a:ext>
            </a:extLst>
          </p:cNvPr>
          <p:cNvPicPr>
            <a:picLocks noChangeAspect="1"/>
          </p:cNvPicPr>
          <p:nvPr/>
        </p:nvPicPr>
        <p:blipFill>
          <a:blip r:embed="rId6"/>
          <a:stretch>
            <a:fillRect/>
          </a:stretch>
        </p:blipFill>
        <p:spPr>
          <a:xfrm>
            <a:off x="8351520" y="2618980"/>
            <a:ext cx="3620588" cy="3620588"/>
          </a:xfrm>
          <a:prstGeom prst="rect">
            <a:avLst/>
          </a:prstGeom>
        </p:spPr>
      </p:pic>
      <p:sp>
        <p:nvSpPr>
          <p:cNvPr id="4" name="TextBox 3">
            <a:extLst>
              <a:ext uri="{FF2B5EF4-FFF2-40B4-BE49-F238E27FC236}">
                <a16:creationId xmlns:a16="http://schemas.microsoft.com/office/drawing/2014/main" id="{9F1410BE-8FEF-8CBF-9358-6B5B1CBEEC7C}"/>
              </a:ext>
            </a:extLst>
          </p:cNvPr>
          <p:cNvSpPr txBox="1"/>
          <p:nvPr/>
        </p:nvSpPr>
        <p:spPr>
          <a:xfrm>
            <a:off x="219892" y="5894685"/>
            <a:ext cx="3909189" cy="923330"/>
          </a:xfrm>
          <a:prstGeom prst="rect">
            <a:avLst/>
          </a:prstGeom>
          <a:solidFill>
            <a:srgbClr val="FFFF00"/>
          </a:solidFill>
        </p:spPr>
        <p:txBody>
          <a:bodyPr wrap="square" rtlCol="0">
            <a:spAutoFit/>
          </a:bodyPr>
          <a:lstStyle/>
          <a:p>
            <a:r>
              <a:rPr lang="en-CH" dirty="0"/>
              <a:t>Pietro: are we talking about the fact that we can pass anything as long as you can call it as initializer(size)?</a:t>
            </a:r>
          </a:p>
        </p:txBody>
      </p:sp>
    </p:spTree>
    <p:extLst>
      <p:ext uri="{BB962C8B-B14F-4D97-AF65-F5344CB8AC3E}">
        <p14:creationId xmlns:p14="http://schemas.microsoft.com/office/powerpoint/2010/main" val="1401260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5AD72A7-5927-33D7-A8DC-B1B6CAF02AC8}"/>
              </a:ext>
            </a:extLst>
          </p:cNvPr>
          <p:cNvSpPr txBox="1"/>
          <p:nvPr/>
        </p:nvSpPr>
        <p:spPr>
          <a:xfrm>
            <a:off x="455169" y="4115981"/>
            <a:ext cx="10996602" cy="2585323"/>
          </a:xfrm>
          <a:prstGeom prst="rect">
            <a:avLst/>
          </a:prstGeom>
          <a:solidFill>
            <a:schemeClr val="bg1"/>
          </a:solidFill>
        </p:spPr>
        <p:txBody>
          <a:bodyPr wrap="square" rtlCol="0">
            <a:spAutoFit/>
          </a:bodyPr>
          <a:lstStyle/>
          <a:p>
            <a:r>
              <a:rPr lang="en-CH" dirty="0"/>
              <a:t>Open discussion notes:</a:t>
            </a:r>
          </a:p>
          <a:p>
            <a:pPr marL="285750" indent="-285750">
              <a:buFontTx/>
              <a:buChar char="-"/>
            </a:pPr>
            <a:r>
              <a:rPr lang="en-US" dirty="0"/>
              <a:t>By breaking out the parts that can vary (initializers), the model code is much simplified. All you need to do is define the interface for the initialization method</a:t>
            </a:r>
          </a:p>
          <a:p>
            <a:pPr marL="285750" indent="-285750">
              <a:buFontTx/>
              <a:buChar char="-"/>
            </a:pPr>
            <a:r>
              <a:rPr lang="en-US" dirty="0"/>
              <a:t>You can add a new initialization method without touching the model! Changes to the initializers also do not affect the Walker. The code became much more flexible</a:t>
            </a:r>
          </a:p>
          <a:p>
            <a:pPr marL="285750" indent="-285750">
              <a:buFontTx/>
              <a:buChar char="-"/>
            </a:pPr>
            <a:r>
              <a:rPr lang="en-US" dirty="0"/>
              <a:t>We can test the initializer methods much more easily; the model as well, as we can now define a new </a:t>
            </a:r>
            <a:r>
              <a:rPr lang="en-US" dirty="0" err="1"/>
              <a:t>TestInitializer</a:t>
            </a:r>
            <a:r>
              <a:rPr lang="en-US" dirty="0"/>
              <a:t> that sets the ”x” to a convenient initial value</a:t>
            </a:r>
          </a:p>
          <a:p>
            <a:pPr marL="285750" indent="-285750">
              <a:buFontTx/>
              <a:buChar char="-"/>
            </a:pPr>
            <a:r>
              <a:rPr lang="en-US" dirty="0"/>
              <a:t>This pattern is called “dependency injection”</a:t>
            </a:r>
          </a:p>
          <a:p>
            <a:pPr marL="285750" indent="-285750">
              <a:buFontTx/>
              <a:buChar char="-"/>
            </a:pPr>
            <a:r>
              <a:rPr lang="en-US" dirty="0"/>
              <a:t>what to do if one initializer had a parameter?</a:t>
            </a:r>
            <a:endParaRPr lang="en-CH" dirty="0"/>
          </a:p>
        </p:txBody>
      </p:sp>
      <p:sp>
        <p:nvSpPr>
          <p:cNvPr id="24" name="TextBox 23">
            <a:extLst>
              <a:ext uri="{FF2B5EF4-FFF2-40B4-BE49-F238E27FC236}">
                <a16:creationId xmlns:a16="http://schemas.microsoft.com/office/drawing/2014/main" id="{DD6CB9BD-B4E3-3DB2-8449-5B814F8321DD}"/>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
        <p:nvSpPr>
          <p:cNvPr id="4" name="Rectangle 3">
            <a:extLst>
              <a:ext uri="{FF2B5EF4-FFF2-40B4-BE49-F238E27FC236}">
                <a16:creationId xmlns:a16="http://schemas.microsoft.com/office/drawing/2014/main" id="{49CDDAA4-46BD-BE36-1B15-7C4C0D8DC4E4}"/>
              </a:ext>
            </a:extLst>
          </p:cNvPr>
          <p:cNvSpPr/>
          <p:nvPr/>
        </p:nvSpPr>
        <p:spPr>
          <a:xfrm>
            <a:off x="8270764" y="422115"/>
            <a:ext cx="3982197" cy="95331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Live code </a:t>
            </a:r>
            <a:r>
              <a:rPr lang="de-DE" dirty="0" err="1">
                <a:solidFill>
                  <a:schemeClr val="tx1"/>
                </a:solidFill>
              </a:rPr>
              <a:t>this</a:t>
            </a:r>
            <a:endParaRPr lang="en-DE" dirty="0">
              <a:solidFill>
                <a:schemeClr val="tx1"/>
              </a:solidFill>
            </a:endParaRPr>
          </a:p>
        </p:txBody>
      </p:sp>
    </p:spTree>
    <p:extLst>
      <p:ext uri="{BB962C8B-B14F-4D97-AF65-F5344CB8AC3E}">
        <p14:creationId xmlns:p14="http://schemas.microsoft.com/office/powerpoint/2010/main" val="3623656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en-CH"/>
              <a:t>breaking </a:t>
            </a:r>
            <a:r>
              <a:rPr lang="en-CH" dirty="0"/>
              <a:t>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8EC78F41-CFFE-1156-E524-0681BD206A08}"/>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#3 on GitHub. </a:t>
            </a:r>
          </a:p>
          <a:p>
            <a:r>
              <a:rPr lang="en-US" dirty="0"/>
              <a:t>Have a look at the “” notebook </a:t>
            </a:r>
          </a:p>
          <a:p>
            <a:r>
              <a:rPr lang="en-US" dirty="0"/>
              <a:t>Create a copy of the notebook. In it you will find some different ways of computing the next step probability. Break out the </a:t>
            </a:r>
            <a:r>
              <a:rPr lang="en-US" dirty="0" err="1"/>
              <a:t>next_step_probability</a:t>
            </a:r>
            <a:r>
              <a:rPr lang="en-US" dirty="0"/>
              <a:t> function to initialize the walker with different variations.</a:t>
            </a:r>
            <a:endParaRPr lang="en-CH" dirty="0"/>
          </a:p>
        </p:txBody>
      </p:sp>
    </p:spTree>
    <p:extLst>
      <p:ext uri="{BB962C8B-B14F-4D97-AF65-F5344CB8AC3E}">
        <p14:creationId xmlns:p14="http://schemas.microsoft.com/office/powerpoint/2010/main" val="1845325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4" name="Picture 3">
            <a:extLst>
              <a:ext uri="{FF2B5EF4-FFF2-40B4-BE49-F238E27FC236}">
                <a16:creationId xmlns:a16="http://schemas.microsoft.com/office/drawing/2014/main" id="{58677E00-FFFA-D44B-B69D-14D0B8E79AD9}"/>
              </a:ext>
            </a:extLst>
          </p:cNvPr>
          <p:cNvPicPr>
            <a:picLocks noChangeAspect="1"/>
          </p:cNvPicPr>
          <p:nvPr/>
        </p:nvPicPr>
        <p:blipFill>
          <a:blip r:embed="rId2"/>
          <a:stretch>
            <a:fillRect/>
          </a:stretch>
        </p:blipFill>
        <p:spPr>
          <a:xfrm>
            <a:off x="60963" y="3512132"/>
            <a:ext cx="2231661" cy="3345868"/>
          </a:xfrm>
          <a:prstGeom prst="rect">
            <a:avLst/>
          </a:prstGeom>
        </p:spPr>
      </p:pic>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3"/>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4"/>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612479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874354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430436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724728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9EC4-4AD4-12EE-BEFB-77B37C1DE107}"/>
              </a:ext>
            </a:extLst>
          </p:cNvPr>
          <p:cNvSpPr>
            <a:spLocks noGrp="1"/>
          </p:cNvSpPr>
          <p:nvPr>
            <p:ph type="title"/>
          </p:nvPr>
        </p:nvSpPr>
        <p:spPr/>
        <p:txBody>
          <a:bodyPr/>
          <a:lstStyle/>
          <a:p>
            <a:r>
              <a:rPr lang="en-DE" dirty="0"/>
              <a:t>Discussion Points</a:t>
            </a:r>
          </a:p>
        </p:txBody>
      </p:sp>
      <p:sp>
        <p:nvSpPr>
          <p:cNvPr id="3" name="Content Placeholder 2">
            <a:extLst>
              <a:ext uri="{FF2B5EF4-FFF2-40B4-BE49-F238E27FC236}">
                <a16:creationId xmlns:a16="http://schemas.microsoft.com/office/drawing/2014/main" id="{2FEE624B-4AFC-544A-AD2F-7A15B4F1A5C6}"/>
              </a:ext>
            </a:extLst>
          </p:cNvPr>
          <p:cNvSpPr>
            <a:spLocks noGrp="1"/>
          </p:cNvSpPr>
          <p:nvPr>
            <p:ph idx="1"/>
          </p:nvPr>
        </p:nvSpPr>
        <p:spPr/>
        <p:txBody>
          <a:bodyPr/>
          <a:lstStyle/>
          <a:p>
            <a:r>
              <a:rPr lang="en-DE" dirty="0"/>
              <a:t>Has it ever happened to you that you had a figure and no idea which version of the code produced it?</a:t>
            </a:r>
          </a:p>
          <a:p>
            <a:r>
              <a:rPr lang="en-DE" dirty="0"/>
              <a:t>How do you typically manage your research code?</a:t>
            </a:r>
          </a:p>
          <a:p>
            <a:r>
              <a:rPr lang="en-DE" dirty="0"/>
              <a:t>Is there one folder with everything? How is it structured? Does each run of the code overwrite the previous files? Do you have dates in the filenames?</a:t>
            </a:r>
          </a:p>
          <a:p>
            <a:r>
              <a:rPr lang="en-DE" dirty="0"/>
              <a:t>Which metadata do you save?</a:t>
            </a:r>
          </a:p>
          <a:p>
            <a:r>
              <a:rPr lang="en-DE" dirty="0"/>
              <a:t>Where does the data live?</a:t>
            </a:r>
          </a:p>
          <a:p>
            <a:r>
              <a:rPr lang="en-DE" dirty="0"/>
              <a:t>Reproducibility: what about randomness (sampling?)</a:t>
            </a:r>
          </a:p>
        </p:txBody>
      </p:sp>
      <p:sp>
        <p:nvSpPr>
          <p:cNvPr id="4" name="Footer Placeholder 3">
            <a:extLst>
              <a:ext uri="{FF2B5EF4-FFF2-40B4-BE49-F238E27FC236}">
                <a16:creationId xmlns:a16="http://schemas.microsoft.com/office/drawing/2014/main" id="{FB57FAA2-D0C4-F77A-B88D-5A439E67DDF1}"/>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4DB52E7E-E3A6-828C-A6E6-6A97989DF8AE}"/>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743726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4" name="Picture 3">
            <a:extLst>
              <a:ext uri="{FF2B5EF4-FFF2-40B4-BE49-F238E27FC236}">
                <a16:creationId xmlns:a16="http://schemas.microsoft.com/office/drawing/2014/main" id="{58677E00-FFFA-D44B-B69D-14D0B8E79AD9}"/>
              </a:ext>
            </a:extLst>
          </p:cNvPr>
          <p:cNvPicPr>
            <a:picLocks noChangeAspect="1"/>
          </p:cNvPicPr>
          <p:nvPr/>
        </p:nvPicPr>
        <p:blipFill>
          <a:blip r:embed="rId2"/>
          <a:stretch>
            <a:fillRect/>
          </a:stretch>
        </p:blipFill>
        <p:spPr>
          <a:xfrm>
            <a:off x="60963" y="3512132"/>
            <a:ext cx="2231661" cy="3345868"/>
          </a:xfrm>
          <a:prstGeom prst="rect">
            <a:avLst/>
          </a:prstGeom>
        </p:spPr>
      </p:pic>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3"/>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4"/>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5"/>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6"/>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7"/>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8"/>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Discussion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605516"/>
            <a:ext cx="7154093" cy="4571447"/>
          </a:xfrm>
        </p:spPr>
        <p:txBody>
          <a:bodyPr>
            <a:normAutofit lnSpcReduction="10000"/>
          </a:bodyPr>
          <a:lstStyle/>
          <a:p>
            <a:pPr>
              <a:buFontTx/>
              <a:buChar char="-"/>
            </a:pPr>
            <a:r>
              <a:rPr lang="de-DE" dirty="0" err="1"/>
              <a:t>Which</a:t>
            </a:r>
            <a:r>
              <a:rPr lang="de-DE" dirty="0"/>
              <a:t> </a:t>
            </a:r>
            <a:r>
              <a:rPr lang="de-DE" dirty="0" err="1"/>
              <a:t>of</a:t>
            </a:r>
            <a:r>
              <a:rPr lang="de-DE" dirty="0"/>
              <a:t> </a:t>
            </a:r>
            <a:r>
              <a:rPr lang="de-DE" dirty="0" err="1"/>
              <a:t>these</a:t>
            </a:r>
            <a:r>
              <a:rPr lang="de-DE" dirty="0"/>
              <a:t> </a:t>
            </a:r>
            <a:r>
              <a:rPr lang="de-DE" dirty="0" err="1"/>
              <a:t>things</a:t>
            </a:r>
            <a:r>
              <a:rPr lang="de-DE" dirty="0"/>
              <a:t> </a:t>
            </a:r>
            <a:r>
              <a:rPr lang="de-DE" dirty="0" err="1"/>
              <a:t>should</a:t>
            </a:r>
            <a:r>
              <a:rPr lang="de-DE" dirty="0"/>
              <a:t> </a:t>
            </a:r>
            <a:r>
              <a:rPr lang="de-DE" dirty="0" err="1"/>
              <a:t>be</a:t>
            </a:r>
            <a:r>
              <a:rPr lang="de-DE" dirty="0"/>
              <a:t> in </a:t>
            </a:r>
            <a:r>
              <a:rPr lang="de-DE" dirty="0" err="1"/>
              <a:t>git</a:t>
            </a:r>
            <a:r>
              <a:rPr lang="de-DE" dirty="0"/>
              <a:t>? </a:t>
            </a:r>
            <a:r>
              <a:rPr lang="de-DE" dirty="0" err="1"/>
              <a:t>Which</a:t>
            </a:r>
            <a:r>
              <a:rPr lang="de-DE" dirty="0"/>
              <a:t> </a:t>
            </a:r>
            <a:r>
              <a:rPr lang="de-DE" dirty="0" err="1"/>
              <a:t>should</a:t>
            </a:r>
            <a:r>
              <a:rPr lang="de-DE" dirty="0"/>
              <a:t> not?</a:t>
            </a:r>
          </a:p>
          <a:p>
            <a:pPr>
              <a:buFontTx/>
              <a:buChar char="-"/>
            </a:pPr>
            <a:r>
              <a:rPr lang="de-DE" dirty="0" err="1"/>
              <a:t>Should</a:t>
            </a:r>
            <a:r>
              <a:rPr lang="de-DE" dirty="0"/>
              <a:t> „</a:t>
            </a:r>
            <a:r>
              <a:rPr lang="de-DE" dirty="0" err="1"/>
              <a:t>research_folder</a:t>
            </a:r>
            <a:r>
              <a:rPr lang="de-DE" dirty="0"/>
              <a:t>“ </a:t>
            </a:r>
            <a:r>
              <a:rPr lang="de-DE" dirty="0" err="1"/>
              <a:t>be</a:t>
            </a:r>
            <a:r>
              <a:rPr lang="de-DE" dirty="0"/>
              <a:t> </a:t>
            </a:r>
            <a:r>
              <a:rPr lang="de-DE" dirty="0" err="1"/>
              <a:t>git</a:t>
            </a:r>
            <a:r>
              <a:rPr lang="de-DE" dirty="0"/>
              <a:t> </a:t>
            </a:r>
            <a:r>
              <a:rPr lang="de-DE" dirty="0" err="1"/>
              <a:t>versioned</a:t>
            </a:r>
            <a:r>
              <a:rPr lang="de-DE" dirty="0"/>
              <a:t>? </a:t>
            </a:r>
            <a:r>
              <a:rPr lang="de-DE" dirty="0" err="1"/>
              <a:t>Or</a:t>
            </a:r>
            <a:r>
              <a:rPr lang="de-DE" dirty="0"/>
              <a:t> separate </a:t>
            </a:r>
            <a:r>
              <a:rPr lang="de-DE" dirty="0" err="1"/>
              <a:t>git</a:t>
            </a:r>
            <a:r>
              <a:rPr lang="de-DE" dirty="0"/>
              <a:t> </a:t>
            </a:r>
            <a:r>
              <a:rPr lang="de-DE" dirty="0" err="1"/>
              <a:t>repos</a:t>
            </a:r>
            <a:r>
              <a:rPr lang="de-DE" dirty="0"/>
              <a:t> </a:t>
            </a:r>
            <a:r>
              <a:rPr lang="de-DE" dirty="0" err="1"/>
              <a:t>for</a:t>
            </a:r>
            <a:r>
              <a:rPr lang="de-DE" dirty="0"/>
              <a:t> </a:t>
            </a:r>
            <a:r>
              <a:rPr lang="de-DE" dirty="0" err="1"/>
              <a:t>each</a:t>
            </a:r>
            <a:r>
              <a:rPr lang="de-DE" dirty="0"/>
              <a:t> </a:t>
            </a:r>
            <a:r>
              <a:rPr lang="de-DE" dirty="0" err="1"/>
              <a:t>subfolder</a:t>
            </a:r>
            <a:r>
              <a:rPr lang="de-DE" dirty="0"/>
              <a:t>?</a:t>
            </a:r>
          </a:p>
          <a:p>
            <a:pPr>
              <a:buFontTx/>
              <a:buChar char="-"/>
            </a:pPr>
            <a:r>
              <a:rPr lang="de-DE" dirty="0" err="1"/>
              <a:t>Which</a:t>
            </a:r>
            <a:r>
              <a:rPr lang="de-DE" dirty="0"/>
              <a:t> </a:t>
            </a:r>
            <a:r>
              <a:rPr lang="de-DE" dirty="0" err="1"/>
              <a:t>kind</a:t>
            </a:r>
            <a:r>
              <a:rPr lang="de-DE" dirty="0"/>
              <a:t> </a:t>
            </a:r>
            <a:r>
              <a:rPr lang="de-DE" dirty="0" err="1"/>
              <a:t>of</a:t>
            </a:r>
            <a:r>
              <a:rPr lang="de-DE" dirty="0"/>
              <a:t> </a:t>
            </a:r>
            <a:r>
              <a:rPr lang="de-DE" dirty="0" err="1"/>
              <a:t>thing</a:t>
            </a:r>
            <a:r>
              <a:rPr lang="de-DE" dirty="0"/>
              <a:t> </a:t>
            </a:r>
            <a:r>
              <a:rPr lang="de-DE" dirty="0" err="1"/>
              <a:t>is</a:t>
            </a:r>
            <a:r>
              <a:rPr lang="de-DE" dirty="0"/>
              <a:t> happy in a </a:t>
            </a:r>
            <a:r>
              <a:rPr lang="de-DE" dirty="0" err="1"/>
              <a:t>notebook</a:t>
            </a:r>
            <a:r>
              <a:rPr lang="de-DE" dirty="0"/>
              <a:t>? </a:t>
            </a:r>
            <a:r>
              <a:rPr lang="de-DE" dirty="0" err="1"/>
              <a:t>What</a:t>
            </a:r>
            <a:r>
              <a:rPr lang="de-DE" dirty="0"/>
              <a:t> </a:t>
            </a:r>
            <a:r>
              <a:rPr lang="de-DE" dirty="0" err="1"/>
              <a:t>should</a:t>
            </a:r>
            <a:r>
              <a:rPr lang="de-DE" dirty="0"/>
              <a:t> </a:t>
            </a:r>
            <a:r>
              <a:rPr lang="de-DE" dirty="0" err="1"/>
              <a:t>be</a:t>
            </a:r>
            <a:r>
              <a:rPr lang="de-DE" dirty="0"/>
              <a:t> a .</a:t>
            </a:r>
            <a:r>
              <a:rPr lang="de-DE" dirty="0" err="1"/>
              <a:t>py</a:t>
            </a:r>
            <a:r>
              <a:rPr lang="de-DE" dirty="0"/>
              <a:t> </a:t>
            </a:r>
            <a:r>
              <a:rPr lang="de-DE" dirty="0" err="1"/>
              <a:t>script</a:t>
            </a:r>
            <a:r>
              <a:rPr lang="de-DE" dirty="0"/>
              <a:t>? A </a:t>
            </a:r>
            <a:r>
              <a:rPr lang="de-DE" dirty="0" err="1"/>
              <a:t>package</a:t>
            </a:r>
            <a:r>
              <a:rPr lang="de-DE" dirty="0"/>
              <a:t>?</a:t>
            </a:r>
          </a:p>
          <a:p>
            <a:pPr>
              <a:buFontTx/>
              <a:buChar char="-"/>
            </a:pPr>
            <a:r>
              <a:rPr lang="de-DE" dirty="0" err="1"/>
              <a:t>How</a:t>
            </a:r>
            <a:r>
              <a:rPr lang="de-DE" dirty="0"/>
              <a:t> do </a:t>
            </a:r>
            <a:r>
              <a:rPr lang="de-DE" dirty="0" err="1"/>
              <a:t>we</a:t>
            </a:r>
            <a:r>
              <a:rPr lang="de-DE" dirty="0"/>
              <a:t> </a:t>
            </a:r>
            <a:r>
              <a:rPr lang="de-DE" dirty="0" err="1"/>
              <a:t>keep</a:t>
            </a:r>
            <a:r>
              <a:rPr lang="de-DE" dirty="0"/>
              <a:t> track </a:t>
            </a:r>
            <a:r>
              <a:rPr lang="de-DE" dirty="0" err="1"/>
              <a:t>of</a:t>
            </a:r>
            <a:r>
              <a:rPr lang="de-DE" dirty="0"/>
              <a:t> </a:t>
            </a:r>
            <a:r>
              <a:rPr lang="de-DE" dirty="0" err="1"/>
              <a:t>versions</a:t>
            </a:r>
            <a:r>
              <a:rPr lang="de-DE" dirty="0"/>
              <a:t>? </a:t>
            </a:r>
            <a:r>
              <a:rPr lang="de-DE" dirty="0" err="1"/>
              <a:t>How</a:t>
            </a:r>
            <a:r>
              <a:rPr lang="de-DE" dirty="0"/>
              <a:t> do </a:t>
            </a:r>
            <a:r>
              <a:rPr lang="de-DE" dirty="0" err="1"/>
              <a:t>we</a:t>
            </a:r>
            <a:r>
              <a:rPr lang="de-DE" dirty="0"/>
              <a:t> </a:t>
            </a:r>
            <a:r>
              <a:rPr lang="de-DE" dirty="0" err="1"/>
              <a:t>write</a:t>
            </a:r>
            <a:r>
              <a:rPr lang="de-DE" dirty="0"/>
              <a:t> </a:t>
            </a:r>
            <a:r>
              <a:rPr lang="de-DE" dirty="0" err="1"/>
              <a:t>the</a:t>
            </a:r>
            <a:r>
              <a:rPr lang="de-DE" dirty="0"/>
              <a:t> „</a:t>
            </a:r>
            <a:r>
              <a:rPr lang="de-DE" dirty="0" err="1"/>
              <a:t>meta</a:t>
            </a:r>
            <a:r>
              <a:rPr lang="de-DE" dirty="0"/>
              <a:t>“ </a:t>
            </a:r>
            <a:r>
              <a:rPr lang="de-DE" dirty="0" err="1"/>
              <a:t>file</a:t>
            </a:r>
            <a:r>
              <a:rPr lang="de-DE" dirty="0"/>
              <a:t>?</a:t>
            </a:r>
          </a:p>
          <a:p>
            <a:pPr lvl="1">
              <a:buFontTx/>
              <a:buChar char="-"/>
            </a:pPr>
            <a:r>
              <a:rPr lang="de-DE" dirty="0"/>
              <a:t>Python </a:t>
            </a:r>
            <a:r>
              <a:rPr lang="de-DE" dirty="0" err="1"/>
              <a:t>git</a:t>
            </a:r>
            <a:r>
              <a:rPr lang="de-DE" dirty="0"/>
              <a:t> </a:t>
            </a:r>
            <a:r>
              <a:rPr lang="de-DE" dirty="0" err="1"/>
              <a:t>package</a:t>
            </a:r>
            <a:r>
              <a:rPr lang="de-DE" dirty="0"/>
              <a:t> </a:t>
            </a:r>
            <a:r>
              <a:rPr lang="de-DE" dirty="0" err="1"/>
              <a:t>can</a:t>
            </a:r>
            <a:r>
              <a:rPr lang="de-DE" dirty="0"/>
              <a:t> </a:t>
            </a:r>
            <a:r>
              <a:rPr lang="de-DE" dirty="0" err="1"/>
              <a:t>read</a:t>
            </a:r>
            <a:r>
              <a:rPr lang="de-DE" dirty="0"/>
              <a:t> </a:t>
            </a:r>
            <a:r>
              <a:rPr lang="de-DE" dirty="0" err="1"/>
              <a:t>the</a:t>
            </a:r>
            <a:r>
              <a:rPr lang="de-DE" dirty="0"/>
              <a:t> </a:t>
            </a:r>
            <a:r>
              <a:rPr lang="de-DE" dirty="0" err="1"/>
              <a:t>hash</a:t>
            </a:r>
            <a:endParaRPr lang="de-DE" dirty="0"/>
          </a:p>
          <a:p>
            <a:pPr lvl="1">
              <a:buFontTx/>
              <a:buChar char="-"/>
            </a:pPr>
            <a:r>
              <a:rPr lang="de-DE" dirty="0" err="1"/>
              <a:t>Dated</a:t>
            </a:r>
            <a:r>
              <a:rPr lang="de-DE" dirty="0"/>
              <a:t> </a:t>
            </a:r>
            <a:r>
              <a:rPr lang="de-DE" dirty="0" err="1"/>
              <a:t>folders</a:t>
            </a:r>
            <a:endParaRPr lang="de-DE" dirty="0"/>
          </a:p>
          <a:p>
            <a:pPr lvl="1">
              <a:buFontTx/>
              <a:buChar char="-"/>
            </a:pPr>
            <a:r>
              <a:rPr lang="de-DE" dirty="0"/>
              <a:t>Pip </a:t>
            </a:r>
            <a:r>
              <a:rPr lang="de-DE" dirty="0" err="1"/>
              <a:t>freeze</a:t>
            </a:r>
            <a:endParaRPr lang="de-DE" dirty="0"/>
          </a:p>
          <a:p>
            <a:pPr>
              <a:buFontTx/>
              <a:buChar char="-"/>
            </a:pP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8CE6F850-995D-A43F-D45E-134D00ED834A}"/>
              </a:ext>
            </a:extLst>
          </p:cNvPr>
          <p:cNvSpPr txBox="1"/>
          <p:nvPr/>
        </p:nvSpPr>
        <p:spPr>
          <a:xfrm>
            <a:off x="5194598" y="6140875"/>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776806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normAutofit fontScale="90000"/>
          </a:bodyPr>
          <a:lstStyle/>
          <a:p>
            <a:r>
              <a:rPr lang="de-DE" dirty="0"/>
              <a:t>Summary: Breaking </a:t>
            </a:r>
            <a:r>
              <a:rPr lang="de-DE" dirty="0" err="1"/>
              <a:t>things</a:t>
            </a:r>
            <a:r>
              <a:rPr lang="de-DE" dirty="0"/>
              <a:t> out at </a:t>
            </a:r>
            <a:r>
              <a:rPr lang="de-DE" dirty="0" err="1"/>
              <a:t>the</a:t>
            </a:r>
            <a:r>
              <a:rPr lang="de-DE" dirty="0"/>
              <a:t> </a:t>
            </a:r>
            <a:r>
              <a:rPr lang="de-DE" dirty="0" err="1"/>
              <a:t>level</a:t>
            </a:r>
            <a:r>
              <a:rPr lang="de-DE" dirty="0"/>
              <a:t> </a:t>
            </a:r>
            <a:r>
              <a:rPr lang="de-DE" dirty="0" err="1"/>
              <a:t>of</a:t>
            </a:r>
            <a:r>
              <a:rPr lang="de-DE" dirty="0"/>
              <a:t> </a:t>
            </a:r>
            <a:r>
              <a:rPr lang="de-DE" dirty="0" err="1"/>
              <a:t>projects</a:t>
            </a:r>
            <a:endParaRPr lang="en-CH" dirty="0"/>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normAutofit lnSpcReduction="10000"/>
          </a:bodyPr>
          <a:lstStyle/>
          <a:p>
            <a:r>
              <a:rPr lang="en-CH" dirty="0"/>
              <a:t>break out run parameters and code</a:t>
            </a:r>
          </a:p>
          <a:p>
            <a:pPr lvl="1"/>
            <a:r>
              <a:rPr lang="en-CH" dirty="0"/>
              <a:t>what is parameters injection</a:t>
            </a:r>
          </a:p>
          <a:p>
            <a:pPr lvl="1"/>
            <a:r>
              <a:rPr lang="en-CH" dirty="0"/>
              <a:t>manager code: small amount of code reads the run parameters, create the appropriate classes, injects the parameters, and runs</a:t>
            </a:r>
          </a:p>
          <a:p>
            <a:pPr lvl="1"/>
            <a:r>
              <a:rPr lang="en-CH" dirty="0"/>
              <a:t>it’s a coordination job, all the science is done elsewhere</a:t>
            </a:r>
          </a:p>
          <a:p>
            <a:r>
              <a:rPr lang="en-CH"/>
              <a:t>separate calculation and analysis of results</a:t>
            </a:r>
            <a:endParaRPr lang="en-CH" dirty="0"/>
          </a:p>
          <a:p>
            <a:r>
              <a:rPr lang="en-CH" dirty="0"/>
              <a:t>recurrent research project concepts: projects, experiments, runs</a:t>
            </a:r>
          </a:p>
          <a:p>
            <a:r>
              <a:rPr lang="en-CH" dirty="0"/>
              <a:t>break out data and code</a:t>
            </a:r>
          </a:p>
          <a:p>
            <a:pPr lvl="1"/>
            <a:r>
              <a:rPr lang="en-CH" dirty="0"/>
              <a:t>data not in git</a:t>
            </a:r>
          </a:p>
          <a:p>
            <a:pPr lvl="1"/>
            <a:r>
              <a:rPr lang="en-CH" dirty="0"/>
              <a:t>what is lineage, versioning</a:t>
            </a:r>
          </a:p>
          <a:p>
            <a:pPr lvl="1"/>
            <a:r>
              <a:rPr lang="en-CH" dirty="0"/>
              <a:t>Some “input” data is common to the whole project</a:t>
            </a:r>
          </a:p>
          <a:p>
            <a:pPr lvl="1"/>
            <a:endParaRPr lang="en-CH" dirty="0"/>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16236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4D99990-97A9-63A9-2E35-33307A25EDA5}"/>
              </a:ext>
            </a:extLst>
          </p:cNvPr>
          <p:cNvSpPr/>
          <p:nvPr/>
        </p:nvSpPr>
        <p:spPr>
          <a:xfrm>
            <a:off x="1334525" y="1849303"/>
            <a:ext cx="9459888" cy="28010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a:t>
            </a:r>
          </a:p>
          <a:p>
            <a:pPr marL="285750" indent="-285750" algn="ctr">
              <a:buFontTx/>
              <a:buChar char="-"/>
            </a:pPr>
            <a:r>
              <a:rPr lang="en-DE" dirty="0">
                <a:solidFill>
                  <a:schemeClr val="tx1"/>
                </a:solidFill>
              </a:rPr>
              <a:t>There could be </a:t>
            </a:r>
            <a:r>
              <a:rPr lang="en-DE">
                <a:solidFill>
                  <a:schemeClr val="tx1"/>
                </a:solidFill>
              </a:rPr>
              <a:t>an exer</a:t>
            </a:r>
            <a:r>
              <a:rPr lang="en-US" dirty="0">
                <a:solidFill>
                  <a:schemeClr val="tx1"/>
                </a:solidFill>
              </a:rPr>
              <a:t>c</a:t>
            </a:r>
            <a:r>
              <a:rPr lang="en-DE">
                <a:solidFill>
                  <a:schemeClr val="tx1"/>
                </a:solidFill>
              </a:rPr>
              <a:t>i</a:t>
            </a:r>
            <a:r>
              <a:rPr lang="en-US" dirty="0">
                <a:solidFill>
                  <a:schemeClr val="tx1"/>
                </a:solidFill>
              </a:rPr>
              <a:t>s</a:t>
            </a:r>
            <a:r>
              <a:rPr lang="en-DE">
                <a:solidFill>
                  <a:schemeClr val="tx1"/>
                </a:solidFill>
              </a:rPr>
              <a:t>e </a:t>
            </a:r>
            <a:r>
              <a:rPr lang="en-DE" dirty="0">
                <a:solidFill>
                  <a:schemeClr val="tx1"/>
                </a:solidFill>
              </a:rPr>
              <a:t>where we ask them to simulate a trajectory and save all the appropriate meta data. We ask them to write the json, manager code that  reads it and simulates and saves, and the plotting code. At the end they will have one complete “experiment” folder</a:t>
            </a:r>
          </a:p>
          <a:p>
            <a:pPr marL="285750" indent="-285750" algn="ctr">
              <a:buFontTx/>
              <a:buChar char="-"/>
            </a:pP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p:txBody>
      </p:sp>
    </p:spTree>
    <p:extLst>
      <p:ext uri="{BB962C8B-B14F-4D97-AF65-F5344CB8AC3E}">
        <p14:creationId xmlns:p14="http://schemas.microsoft.com/office/powerpoint/2010/main" val="217887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2022, v. 1.0,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21FEAD-D522-F74A-A75F-EB58BCF706ED}"/>
              </a:ext>
            </a:extLst>
          </p:cNvPr>
          <p:cNvPicPr>
            <a:picLocks noChangeAspect="1"/>
          </p:cNvPicPr>
          <p:nvPr/>
        </p:nvPicPr>
        <p:blipFill>
          <a:blip r:embed="rId2">
            <a:clrChange>
              <a:clrFrom>
                <a:srgbClr val="FCFCFC"/>
              </a:clrFrom>
              <a:clrTo>
                <a:srgbClr val="FCFCFC">
                  <a:alpha val="0"/>
                </a:srgbClr>
              </a:clrTo>
            </a:clrChange>
          </a:blip>
          <a:stretch>
            <a:fillRect/>
          </a:stretch>
        </p:blipFill>
        <p:spPr>
          <a:xfrm>
            <a:off x="7374467" y="4295669"/>
            <a:ext cx="4817533" cy="2562331"/>
          </a:xfrm>
          <a:prstGeom prst="rect">
            <a:avLst/>
          </a:prstGeom>
        </p:spPr>
      </p:pic>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0" y="1481668"/>
            <a:ext cx="8472055" cy="4695296"/>
          </a:xfrm>
        </p:spPr>
        <p:txBody>
          <a:bodyPr/>
          <a:lstStyle/>
          <a:p>
            <a:pPr marL="0" indent="0">
              <a:buNone/>
            </a:pPr>
            <a:r>
              <a:rPr lang="en-US" dirty="0"/>
              <a:t>Smelly code might work right now, but in time it is going to have one or more of these issues:</a:t>
            </a:r>
          </a:p>
          <a:p>
            <a:r>
              <a:rPr lang="en-US" b="1" dirty="0"/>
              <a:t>Redundant</a:t>
            </a:r>
            <a:r>
              <a:rPr lang="en-US" dirty="0"/>
              <a:t>: an update in one place would need to be duplicated multiple times</a:t>
            </a:r>
          </a:p>
          <a:p>
            <a:r>
              <a:rPr lang="en-US" b="1" dirty="0"/>
              <a:t>Hard to read and test</a:t>
            </a:r>
            <a:r>
              <a:rPr lang="en-US" dirty="0"/>
              <a:t>: the code that performs the interesting computation is mixed with the code </a:t>
            </a:r>
            <a:br>
              <a:rPr lang="en-US" dirty="0"/>
            </a:br>
            <a:r>
              <a:rPr lang="en-US" dirty="0"/>
              <a:t>that does the repetitive boilerplate</a:t>
            </a:r>
          </a:p>
          <a:p>
            <a:r>
              <a:rPr lang="en-US" b="1" dirty="0"/>
              <a:t>Not flexible</a:t>
            </a:r>
            <a:r>
              <a:rPr lang="en-US" dirty="0"/>
              <a:t>: adding new functionality and modifying exiting features require extensive rewrites or hacks</a:t>
            </a:r>
            <a:endParaRPr lang="en-US" b="1" dirty="0"/>
          </a:p>
          <a:p>
            <a:endParaRPr lang="en-US" dirty="0"/>
          </a:p>
          <a:p>
            <a:endParaRPr lang="en-US" dirty="0"/>
          </a:p>
          <a:p>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043469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2; 3.5h</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55000" lnSpcReduction="20000"/>
          </a:bodyPr>
          <a:lstStyle/>
          <a:p>
            <a:r>
              <a:rPr lang="en-CH" dirty="0"/>
              <a:t>intro</a:t>
            </a:r>
          </a:p>
          <a:p>
            <a:r>
              <a:rPr lang="en-CH" dirty="0"/>
              <a:t>put together things that belong together</a:t>
            </a:r>
          </a:p>
          <a:p>
            <a:pPr lvl="1"/>
            <a:r>
              <a:rPr lang="en-CH" dirty="0"/>
              <a:t>classes</a:t>
            </a:r>
          </a:p>
          <a:p>
            <a:pPr lvl="1"/>
            <a:r>
              <a:rPr lang="en-CH" dirty="0"/>
              <a:t>what does not belong? e.g. plotting</a:t>
            </a:r>
          </a:p>
          <a:p>
            <a:pPr lvl="1"/>
            <a:r>
              <a:rPr lang="en-CH" dirty="0"/>
              <a:t>there are many ways to build a class (serialization)</a:t>
            </a:r>
          </a:p>
          <a:p>
            <a:r>
              <a:rPr lang="en-CH" dirty="0"/>
              <a:t>break out what varies 1 (initializers, solvers, ...)</a:t>
            </a:r>
          </a:p>
          <a:p>
            <a:pPr lvl="1"/>
            <a:r>
              <a:rPr lang="en-CH" dirty="0"/>
              <a:t>functions, classes, etc – everything can be passed around</a:t>
            </a:r>
          </a:p>
          <a:p>
            <a:pPr lvl="1"/>
            <a:r>
              <a:rPr lang="en-CH" dirty="0"/>
              <a:t>start with solver</a:t>
            </a:r>
          </a:p>
          <a:p>
            <a:pPr lvl="1"/>
            <a:r>
              <a:rPr lang="en-CH" dirty="0"/>
              <a:t>what is an interface, duck typing</a:t>
            </a:r>
          </a:p>
          <a:p>
            <a:pPr lvl="1"/>
            <a:r>
              <a:rPr lang="en-CH" dirty="0"/>
              <a:t>then discuss constructor: __init__ vs from_initializer</a:t>
            </a:r>
          </a:p>
          <a:p>
            <a:r>
              <a:rPr lang="en-CH" dirty="0"/>
              <a:t>keep it open for extension</a:t>
            </a:r>
          </a:p>
          <a:p>
            <a:pPr lvl="1"/>
            <a:r>
              <a:rPr lang="en-CH" dirty="0"/>
              <a:t>hooks</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 final discussion</a:t>
            </a:r>
          </a:p>
          <a:p>
            <a:pPr lvl="1"/>
            <a:r>
              <a:rPr lang="en-CH" dirty="0"/>
              <a:t>imagine you need to make a change, or test a new thing</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89ED033-0F7A-8519-82B3-6F85C6188075}"/>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0192370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93718-BB17-E640-A425-6753072356EF}"/>
              </a:ext>
            </a:extLst>
          </p:cNvPr>
          <p:cNvSpPr>
            <a:spLocks noGrp="1"/>
          </p:cNvSpPr>
          <p:nvPr>
            <p:ph type="title"/>
          </p:nvPr>
        </p:nvSpPr>
        <p:spPr/>
        <p:txBody>
          <a:bodyPr/>
          <a:lstStyle/>
          <a:p>
            <a:r>
              <a:rPr lang="en-US" dirty="0"/>
              <a:t>The good news: you can smell it</a:t>
            </a:r>
          </a:p>
        </p:txBody>
      </p:sp>
      <p:sp>
        <p:nvSpPr>
          <p:cNvPr id="3" name="Content Placeholder 2">
            <a:extLst>
              <a:ext uri="{FF2B5EF4-FFF2-40B4-BE49-F238E27FC236}">
                <a16:creationId xmlns:a16="http://schemas.microsoft.com/office/drawing/2014/main" id="{3A355523-B460-7346-AA56-56F4B80D797D}"/>
              </a:ext>
            </a:extLst>
          </p:cNvPr>
          <p:cNvSpPr>
            <a:spLocks noGrp="1"/>
          </p:cNvSpPr>
          <p:nvPr>
            <p:ph idx="1"/>
          </p:nvPr>
        </p:nvSpPr>
        <p:spPr/>
        <p:txBody>
          <a:bodyPr/>
          <a:lstStyle/>
          <a:p>
            <a:r>
              <a:rPr lang="en-US" dirty="0"/>
              <a:t>You’re here because you started feeling the “code smell”</a:t>
            </a:r>
          </a:p>
          <a:p>
            <a:endParaRPr lang="en-US" dirty="0"/>
          </a:p>
          <a:p>
            <a:r>
              <a:rPr lang="en-US" dirty="0"/>
              <a:t>Scientists in the wild tend to write this… </a:t>
            </a:r>
          </a:p>
          <a:p>
            <a:r>
              <a:rPr lang="en-US" dirty="0"/>
              <a:t>What is the smell of the code in the notebooks?</a:t>
            </a:r>
          </a:p>
        </p:txBody>
      </p:sp>
      <p:pic>
        <p:nvPicPr>
          <p:cNvPr id="5" name="Picture 4">
            <a:extLst>
              <a:ext uri="{FF2B5EF4-FFF2-40B4-BE49-F238E27FC236}">
                <a16:creationId xmlns:a16="http://schemas.microsoft.com/office/drawing/2014/main" id="{2646379C-C1A1-E344-8590-5D67A8F55C0F}"/>
              </a:ext>
            </a:extLst>
          </p:cNvPr>
          <p:cNvPicPr>
            <a:picLocks noChangeAspect="1"/>
          </p:cNvPicPr>
          <p:nvPr/>
        </p:nvPicPr>
        <p:blipFill>
          <a:blip r:embed="rId3"/>
          <a:stretch>
            <a:fillRect/>
          </a:stretch>
        </p:blipFill>
        <p:spPr>
          <a:xfrm>
            <a:off x="0" y="4273395"/>
            <a:ext cx="3876907" cy="2584605"/>
          </a:xfrm>
          <a:prstGeom prst="rect">
            <a:avLst/>
          </a:prstGeom>
        </p:spPr>
      </p:pic>
      <p:sp>
        <p:nvSpPr>
          <p:cNvPr id="7" name="Footer Placeholder 6">
            <a:extLst>
              <a:ext uri="{FF2B5EF4-FFF2-40B4-BE49-F238E27FC236}">
                <a16:creationId xmlns:a16="http://schemas.microsoft.com/office/drawing/2014/main" id="{04E19556-EDD6-5F43-8C75-FAF7FA4BBD43}"/>
              </a:ext>
            </a:extLst>
          </p:cNvPr>
          <p:cNvSpPr>
            <a:spLocks noGrp="1"/>
          </p:cNvSpPr>
          <p:nvPr>
            <p:ph type="ftr" sz="quarter" idx="11"/>
          </p:nvPr>
        </p:nvSpPr>
        <p:spPr/>
        <p:txBody>
          <a:bodyPr/>
          <a:lstStyle/>
          <a:p>
            <a:r>
              <a:rPr lang="en-US"/>
              <a:t>August 2022, v. 1.0, CC BY-SA 4.0</a:t>
            </a:r>
            <a:endParaRPr lang="en-US" dirty="0"/>
          </a:p>
        </p:txBody>
      </p:sp>
    </p:spTree>
    <p:extLst>
      <p:ext uri="{BB962C8B-B14F-4D97-AF65-F5344CB8AC3E}">
        <p14:creationId xmlns:p14="http://schemas.microsoft.com/office/powerpoint/2010/main" val="3435811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r>
              <a:rPr lang="en-US" dirty="0"/>
              <a:t>This is a code smell detection crash course for scientific programming</a:t>
            </a:r>
          </a:p>
          <a:p>
            <a:r>
              <a:rPr lang="en-CH" dirty="0"/>
              <a:t>What are you missing? A few patterns that make your code odor as nice as a sunny meadow</a:t>
            </a:r>
            <a:endParaRPr lang="en-US" b="1" dirty="0"/>
          </a:p>
        </p:txBody>
      </p:sp>
      <p:pic>
        <p:nvPicPr>
          <p:cNvPr id="4" name="Picture 3">
            <a:extLst>
              <a:ext uri="{FF2B5EF4-FFF2-40B4-BE49-F238E27FC236}">
                <a16:creationId xmlns:a16="http://schemas.microsoft.com/office/drawing/2014/main" id="{72CE3E31-1842-A343-8EF9-7C6D115F6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23250" y="1059366"/>
            <a:ext cx="3865756" cy="5798634"/>
          </a:xfrm>
          <a:prstGeom prst="rect">
            <a:avLst/>
          </a:prstGeom>
        </p:spPr>
      </p:pic>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834355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1</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70000" lnSpcReduction="20000"/>
          </a:bodyPr>
          <a:lstStyle/>
          <a:p>
            <a:r>
              <a:rPr lang="en-CH" dirty="0"/>
              <a:t>intro</a:t>
            </a:r>
          </a:p>
          <a:p>
            <a:r>
              <a:rPr lang="en-CH" dirty="0"/>
              <a:t>decorators: functions are just like any other value</a:t>
            </a:r>
          </a:p>
          <a:p>
            <a:r>
              <a:rPr lang="en-CH" dirty="0"/>
              <a:t>classes</a:t>
            </a:r>
          </a:p>
          <a:p>
            <a:pPr lvl="1"/>
            <a:r>
              <a:rPr lang="en-CH" dirty="0"/>
              <a:t>put together things that belongs together</a:t>
            </a:r>
          </a:p>
          <a:p>
            <a:pPr lvl="1"/>
            <a:r>
              <a:rPr lang="en-CH" dirty="0"/>
              <a:t>what does not belong? e.g. plotting</a:t>
            </a:r>
          </a:p>
          <a:p>
            <a:pPr lvl="1"/>
            <a:r>
              <a:rPr lang="en-CH" dirty="0"/>
              <a:t>there are many ways to build a class (serialization)</a:t>
            </a:r>
          </a:p>
          <a:p>
            <a:pPr lvl="1"/>
            <a:r>
              <a:rPr lang="en-CH" dirty="0"/>
              <a:t>break out what varies 1 (initializers, solvers, ...)</a:t>
            </a:r>
          </a:p>
          <a:p>
            <a:pPr lvl="2"/>
            <a:r>
              <a:rPr lang="en-CH" dirty="0"/>
              <a:t>what is an interface, duck typing</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a:t>
            </a:r>
          </a:p>
          <a:p>
            <a:pPr lvl="1"/>
            <a:r>
              <a:rPr lang="en-CH" dirty="0"/>
              <a:t>imagine you need to make a change</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1493015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Setting up and cleaning up:</a:t>
            </a:r>
            <a:br>
              <a:rPr lang="en-US" dirty="0"/>
            </a:br>
            <a:r>
              <a:rPr lang="en-US" dirty="0"/>
              <a:t>The smell of context managers</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039489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D171-B123-94AE-4B28-9B6D6F823DAB}"/>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C996FF6B-5A7B-A15A-9B72-A7EFF198F414}"/>
              </a:ext>
            </a:extLst>
          </p:cNvPr>
          <p:cNvSpPr>
            <a:spLocks noGrp="1"/>
          </p:cNvSpPr>
          <p:nvPr>
            <p:ph idx="1"/>
          </p:nvPr>
        </p:nvSpPr>
        <p:spPr/>
        <p:txBody>
          <a:bodyPr/>
          <a:lstStyle/>
          <a:p>
            <a:r>
              <a:rPr lang="en-CH" dirty="0"/>
              <a:t>Ask: what’s the smell of classes? what are classes good for</a:t>
            </a:r>
          </a:p>
          <a:p>
            <a:r>
              <a:rPr lang="en-CH" dirty="0"/>
              <a:t>Expected:</a:t>
            </a:r>
          </a:p>
          <a:p>
            <a:pPr lvl="1"/>
            <a:r>
              <a:rPr lang="en-CH" dirty="0"/>
              <a:t>remove repeated parameters (encapsulate things that belong together)</a:t>
            </a:r>
          </a:p>
          <a:p>
            <a:pPr lvl="1"/>
            <a:r>
              <a:rPr lang="en-CH" dirty="0"/>
              <a:t>specialize behavior with inheritance</a:t>
            </a:r>
          </a:p>
          <a:p>
            <a:r>
              <a:rPr lang="en-CH" dirty="0"/>
              <a:t>Ask: what belongs to a class</a:t>
            </a:r>
          </a:p>
        </p:txBody>
      </p:sp>
      <p:sp>
        <p:nvSpPr>
          <p:cNvPr id="4" name="Footer Placeholder 3">
            <a:extLst>
              <a:ext uri="{FF2B5EF4-FFF2-40B4-BE49-F238E27FC236}">
                <a16:creationId xmlns:a16="http://schemas.microsoft.com/office/drawing/2014/main" id="{E9AE67E7-E03F-477A-E688-F4A254F50BBC}"/>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8166737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The smell of classes</a:t>
            </a:r>
          </a:p>
        </p:txBody>
      </p:sp>
      <p:sp>
        <p:nvSpPr>
          <p:cNvPr id="5" name="TextBox 4">
            <a:extLst>
              <a:ext uri="{FF2B5EF4-FFF2-40B4-BE49-F238E27FC236}">
                <a16:creationId xmlns:a16="http://schemas.microsoft.com/office/drawing/2014/main" id="{17B0B4F9-331F-D045-BD39-23B20355D9A9}"/>
              </a:ext>
            </a:extLst>
          </p:cNvPr>
          <p:cNvSpPr txBox="1"/>
          <p:nvPr/>
        </p:nvSpPr>
        <p:spPr>
          <a:xfrm>
            <a:off x="524533" y="1636654"/>
            <a:ext cx="3105808" cy="1477328"/>
          </a:xfrm>
          <a:prstGeom prst="rect">
            <a:avLst/>
          </a:prstGeom>
          <a:noFill/>
        </p:spPr>
        <p:txBody>
          <a:bodyPr wrap="square" rtlCol="0">
            <a:spAutoFit/>
          </a:bodyPr>
          <a:lstStyle/>
          <a:p>
            <a:r>
              <a:rPr lang="en-US" dirty="0"/>
              <a:t>The same set of parameters is needed for a set of functions. In code calling this function, one needs extra code to keep these parameters in sync.</a:t>
            </a:r>
          </a:p>
        </p:txBody>
      </p:sp>
      <p:cxnSp>
        <p:nvCxnSpPr>
          <p:cNvPr id="8" name="Straight Arrow Connector 7">
            <a:extLst>
              <a:ext uri="{FF2B5EF4-FFF2-40B4-BE49-F238E27FC236}">
                <a16:creationId xmlns:a16="http://schemas.microsoft.com/office/drawing/2014/main" id="{E274D8CF-42A0-4D4F-A711-401771608E29}"/>
              </a:ext>
            </a:extLst>
          </p:cNvPr>
          <p:cNvCxnSpPr>
            <a:cxnSpLocks/>
          </p:cNvCxnSpPr>
          <p:nvPr/>
        </p:nvCxnSpPr>
        <p:spPr>
          <a:xfrm flipV="1">
            <a:off x="3762703" y="1787939"/>
            <a:ext cx="932877" cy="1425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4EF5B1-2BEF-E44B-8A75-4A48BACD4229}"/>
              </a:ext>
            </a:extLst>
          </p:cNvPr>
          <p:cNvSpPr txBox="1"/>
          <p:nvPr/>
        </p:nvSpPr>
        <p:spPr>
          <a:xfrm>
            <a:off x="4141076" y="3830851"/>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1217595" y="4932471"/>
            <a:ext cx="4305591" cy="923330"/>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5004426" y="1494636"/>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948A3A74-361F-E54D-87DD-1B4A6F197190}"/>
              </a:ext>
            </a:extLst>
          </p:cNvPr>
          <p:cNvCxnSpPr>
            <a:cxnSpLocks/>
          </p:cNvCxnSpPr>
          <p:nvPr/>
        </p:nvCxnSpPr>
        <p:spPr>
          <a:xfrm>
            <a:off x="3770669" y="2507354"/>
            <a:ext cx="924911" cy="992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4C32CCC-1A39-3B44-8656-97DD6431EC7E}"/>
              </a:ext>
            </a:extLst>
          </p:cNvPr>
          <p:cNvCxnSpPr>
            <a:cxnSpLocks/>
          </p:cNvCxnSpPr>
          <p:nvPr/>
        </p:nvCxnSpPr>
        <p:spPr>
          <a:xfrm>
            <a:off x="3770669" y="3113982"/>
            <a:ext cx="924911" cy="1918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D562D9C-991B-2C47-96FB-1B128303CADC}"/>
              </a:ext>
            </a:extLst>
          </p:cNvPr>
          <p:cNvSpPr/>
          <p:nvPr/>
        </p:nvSpPr>
        <p:spPr>
          <a:xfrm>
            <a:off x="6222125" y="4424194"/>
            <a:ext cx="3888828" cy="2308324"/>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more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3774288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Go to “classes” notebooks</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704719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pic>
        <p:nvPicPr>
          <p:cNvPr id="4" name="Picture 3">
            <a:extLst>
              <a:ext uri="{FF2B5EF4-FFF2-40B4-BE49-F238E27FC236}">
                <a16:creationId xmlns:a16="http://schemas.microsoft.com/office/drawing/2014/main" id="{72CE3E31-1842-A343-8EF9-7C6D115F6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23250" y="1059366"/>
            <a:ext cx="3865756" cy="5798634"/>
          </a:xfrm>
          <a:prstGeom prst="rect">
            <a:avLst/>
          </a:prstGeom>
        </p:spPr>
      </p:pic>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3274101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2921-FC30-9B40-8B90-82A88EADBFEB}"/>
              </a:ext>
            </a:extLst>
          </p:cNvPr>
          <p:cNvSpPr>
            <a:spLocks noGrp="1"/>
          </p:cNvSpPr>
          <p:nvPr>
            <p:ph type="title"/>
          </p:nvPr>
        </p:nvSpPr>
        <p:spPr/>
        <p:txBody>
          <a:bodyPr/>
          <a:lstStyle/>
          <a:p>
            <a:r>
              <a:rPr lang="en-US" dirty="0"/>
              <a:t>Recap: Classes</a:t>
            </a:r>
          </a:p>
        </p:txBody>
      </p:sp>
      <p:sp>
        <p:nvSpPr>
          <p:cNvPr id="3" name="Content Placeholder 2">
            <a:extLst>
              <a:ext uri="{FF2B5EF4-FFF2-40B4-BE49-F238E27FC236}">
                <a16:creationId xmlns:a16="http://schemas.microsoft.com/office/drawing/2014/main" id="{5F500064-D822-F748-A725-F117F651D03E}"/>
              </a:ext>
            </a:extLst>
          </p:cNvPr>
          <p:cNvSpPr>
            <a:spLocks noGrp="1"/>
          </p:cNvSpPr>
          <p:nvPr>
            <p:ph idx="1"/>
          </p:nvPr>
        </p:nvSpPr>
        <p:spPr/>
        <p:txBody>
          <a:bodyPr/>
          <a:lstStyle/>
          <a:p>
            <a:r>
              <a:rPr lang="en-US" dirty="0"/>
              <a:t>Classes are used to get rid of set of parameters that belong together and are passed over and over to a set of functions</a:t>
            </a:r>
          </a:p>
          <a:p>
            <a:r>
              <a:rPr lang="en-US" dirty="0"/>
              <a:t>Classes are templates for bundles of data and “methods”, i.e. functions that have access to the data stored in an instance</a:t>
            </a:r>
          </a:p>
          <a:p>
            <a:r>
              <a:rPr lang="en-US" dirty="0"/>
              <a:t>A ”class method” is used to build an instance in some alternative way, e.g. using data from a file</a:t>
            </a:r>
          </a:p>
          <a:p>
            <a:pPr marL="0" indent="0">
              <a:buNone/>
            </a:pPr>
            <a:endParaRPr lang="en-US" dirty="0"/>
          </a:p>
        </p:txBody>
      </p:sp>
      <p:sp>
        <p:nvSpPr>
          <p:cNvPr id="6" name="Footer Placeholder 5">
            <a:extLst>
              <a:ext uri="{FF2B5EF4-FFF2-40B4-BE49-F238E27FC236}">
                <a16:creationId xmlns:a16="http://schemas.microsoft.com/office/drawing/2014/main" id="{B5F1F0F2-1D1E-BF4E-A880-057186EFAA9A}"/>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272351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4" name="Group 23">
            <a:extLst>
              <a:ext uri="{FF2B5EF4-FFF2-40B4-BE49-F238E27FC236}">
                <a16:creationId xmlns:a16="http://schemas.microsoft.com/office/drawing/2014/main" id="{DD21185E-3C12-E14E-B806-EC1B40D82E08}"/>
              </a:ext>
            </a:extLst>
          </p:cNvPr>
          <p:cNvGrpSpPr/>
          <p:nvPr/>
        </p:nvGrpSpPr>
        <p:grpSpPr>
          <a:xfrm>
            <a:off x="5673995" y="1318438"/>
            <a:ext cx="4569771" cy="2031325"/>
            <a:chOff x="872024" y="1318438"/>
            <a:chExt cx="4569771" cy="2031325"/>
          </a:xfrm>
        </p:grpSpPr>
        <p:sp>
          <p:nvSpPr>
            <p:cNvPr id="21" name="TextBox 20">
              <a:extLst>
                <a:ext uri="{FF2B5EF4-FFF2-40B4-BE49-F238E27FC236}">
                  <a16:creationId xmlns:a16="http://schemas.microsoft.com/office/drawing/2014/main" id="{A831198E-3D84-F345-B65E-72D1047A5147}"/>
                </a:ext>
              </a:extLst>
            </p:cNvPr>
            <p:cNvSpPr txBox="1"/>
            <p:nvPr/>
          </p:nvSpPr>
          <p:spPr>
            <a:xfrm>
              <a:off x="872024" y="1318438"/>
              <a:ext cx="4569771" cy="2031325"/>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list_of_data</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'TYPE1':</a:t>
              </a:r>
            </a:p>
            <a:p>
              <a:r>
                <a:rPr lang="en-US" dirty="0">
                  <a:latin typeface="Consolas" panose="020B0609020204030204" pitchFamily="49" charset="0"/>
                  <a:cs typeface="Consolas" panose="020B0609020204030204" pitchFamily="49" charset="0"/>
                </a:rPr>
                <a:t>        type1_foo(data)</a:t>
              </a:r>
            </a:p>
            <a:p>
              <a:r>
                <a:rPr lang="en-US" dirty="0">
                  <a:latin typeface="Consolas" panose="020B0609020204030204" pitchFamily="49" charset="0"/>
                  <a:cs typeface="Consolas" panose="020B0609020204030204" pitchFamily="49" charset="0"/>
                </a:rPr>
                <a:t>        type1_bar(data)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'TYPE2':</a:t>
              </a:r>
            </a:p>
            <a:p>
              <a:r>
                <a:rPr lang="en-US" dirty="0">
                  <a:latin typeface="Consolas" panose="020B0609020204030204" pitchFamily="49" charset="0"/>
                  <a:cs typeface="Consolas" panose="020B0609020204030204" pitchFamily="49" charset="0"/>
                </a:rPr>
                <a:t>        type2_foo(data)</a:t>
              </a:r>
            </a:p>
            <a:p>
              <a:r>
                <a:rPr lang="en-US" dirty="0">
                  <a:latin typeface="Consolas" panose="020B0609020204030204" pitchFamily="49" charset="0"/>
                  <a:cs typeface="Consolas" panose="020B0609020204030204" pitchFamily="49" charset="0"/>
                </a:rPr>
                <a:t>        type2_bar(data)       </a:t>
              </a:r>
            </a:p>
          </p:txBody>
        </p:sp>
        <p:sp>
          <p:nvSpPr>
            <p:cNvPr id="22" name="Rectangle 21">
              <a:extLst>
                <a:ext uri="{FF2B5EF4-FFF2-40B4-BE49-F238E27FC236}">
                  <a16:creationId xmlns:a16="http://schemas.microsoft.com/office/drawing/2014/main" id="{4D9D7879-6B8D-E54C-A2B1-B666C44880EC}"/>
                </a:ext>
              </a:extLst>
            </p:cNvPr>
            <p:cNvSpPr/>
            <p:nvPr/>
          </p:nvSpPr>
          <p:spPr>
            <a:xfrm>
              <a:off x="1823504" y="1925033"/>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F6890C-D70A-324F-95F8-721565DB8D2B}"/>
                </a:ext>
              </a:extLst>
            </p:cNvPr>
            <p:cNvSpPr/>
            <p:nvPr/>
          </p:nvSpPr>
          <p:spPr>
            <a:xfrm>
              <a:off x="1823504" y="2796542"/>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923330"/>
            <a:chOff x="872024" y="1318438"/>
            <a:chExt cx="4569771" cy="923330"/>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923330"/>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instances:</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instance.foo</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instance.bar</a:t>
              </a:r>
              <a:r>
                <a:rPr lang="en-US" dirty="0">
                  <a:latin typeface="Consolas" panose="020B0609020204030204" pitchFamily="49" charset="0"/>
                  <a:cs typeface="Consolas" panose="020B0609020204030204" pitchFamily="49" charset="0"/>
                </a:rPr>
                <a:t>(data)</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692"/>
              <a:ext cx="2323238" cy="576075"/>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8455897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 – simple example</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646332"/>
            <a:chOff x="872024" y="1318438"/>
            <a:chExt cx="4569771" cy="646332"/>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64633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instance.area</a:t>
              </a:r>
              <a:r>
                <a:rPr lang="en-US" dirty="0">
                  <a:latin typeface="Consolas" panose="020B0609020204030204" pitchFamily="49" charset="0"/>
                  <a:cs typeface="Consolas" panose="020B0609020204030204" pitchFamily="49" charset="0"/>
                </a:rPr>
                <a:t>()</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468"/>
              <a:ext cx="2857660" cy="299302"/>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grpSp>
        <p:nvGrpSpPr>
          <p:cNvPr id="3" name="Group 2">
            <a:extLst>
              <a:ext uri="{FF2B5EF4-FFF2-40B4-BE49-F238E27FC236}">
                <a16:creationId xmlns:a16="http://schemas.microsoft.com/office/drawing/2014/main" id="{C6BB8F4C-2E03-EF48-A432-151F648B2A39}"/>
              </a:ext>
            </a:extLst>
          </p:cNvPr>
          <p:cNvGrpSpPr/>
          <p:nvPr/>
        </p:nvGrpSpPr>
        <p:grpSpPr>
          <a:xfrm>
            <a:off x="5673995" y="1318438"/>
            <a:ext cx="4569771" cy="1497156"/>
            <a:chOff x="5673995" y="1318438"/>
            <a:chExt cx="4569771" cy="1497156"/>
          </a:xfrm>
        </p:grpSpPr>
        <p:sp>
          <p:nvSpPr>
            <p:cNvPr id="21" name="TextBox 20">
              <a:extLst>
                <a:ext uri="{FF2B5EF4-FFF2-40B4-BE49-F238E27FC236}">
                  <a16:creationId xmlns:a16="http://schemas.microsoft.com/office/drawing/2014/main" id="{A831198E-3D84-F345-B65E-72D1047A5147}"/>
                </a:ext>
              </a:extLst>
            </p:cNvPr>
            <p:cNvSpPr txBox="1"/>
            <p:nvPr/>
          </p:nvSpPr>
          <p:spPr>
            <a:xfrm>
              <a:off x="5673995" y="1318438"/>
              <a:ext cx="4569771" cy="1477328"/>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‘SQUARE':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area_square</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‘CIRCLE':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area_circle</a:t>
              </a:r>
              <a:r>
                <a:rPr lang="en-US" dirty="0">
                  <a:latin typeface="Consolas" panose="020B0609020204030204" pitchFamily="49" charset="0"/>
                  <a:cs typeface="Consolas" panose="020B0609020204030204" pitchFamily="49" charset="0"/>
                </a:rPr>
                <a:t>(data)</a:t>
              </a:r>
            </a:p>
          </p:txBody>
        </p:sp>
        <p:sp>
          <p:nvSpPr>
            <p:cNvPr id="22" name="Rectangle 21">
              <a:extLst>
                <a:ext uri="{FF2B5EF4-FFF2-40B4-BE49-F238E27FC236}">
                  <a16:creationId xmlns:a16="http://schemas.microsoft.com/office/drawing/2014/main" id="{4D9D7879-6B8D-E54C-A2B1-B666C44880EC}"/>
                </a:ext>
              </a:extLst>
            </p:cNvPr>
            <p:cNvSpPr/>
            <p:nvPr/>
          </p:nvSpPr>
          <p:spPr>
            <a:xfrm>
              <a:off x="6721514" y="1920332"/>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4E96E3-9BA9-BC46-B2C8-1B0C3ED169CA}"/>
                </a:ext>
              </a:extLst>
            </p:cNvPr>
            <p:cNvSpPr/>
            <p:nvPr/>
          </p:nvSpPr>
          <p:spPr>
            <a:xfrm>
              <a:off x="6721514" y="2517120"/>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20378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0.0066</a:t>
            </a:r>
          </a:p>
        </p:txBody>
      </p:sp>
      <p:pic>
        <p:nvPicPr>
          <p:cNvPr id="11" name="Picture 10">
            <a:extLst>
              <a:ext uri="{FF2B5EF4-FFF2-40B4-BE49-F238E27FC236}">
                <a16:creationId xmlns:a16="http://schemas.microsoft.com/office/drawing/2014/main" id="{27036F10-3ABC-A84C-9C9F-9F9C95E0B6D1}"/>
              </a:ext>
            </a:extLst>
          </p:cNvPr>
          <p:cNvPicPr>
            <a:picLocks noChangeAspect="1"/>
          </p:cNvPicPr>
          <p:nvPr/>
        </p:nvPicPr>
        <p:blipFill>
          <a:blip r:embed="rId2"/>
          <a:stretch>
            <a:fillRect/>
          </a:stretch>
        </p:blipFill>
        <p:spPr>
          <a:xfrm>
            <a:off x="419100" y="1868270"/>
            <a:ext cx="6313522" cy="2783740"/>
          </a:xfrm>
          <a:prstGeom prst="rect">
            <a:avLst/>
          </a:prstGeom>
        </p:spPr>
      </p:pic>
      <p:pic>
        <p:nvPicPr>
          <p:cNvPr id="12" name="Picture 11">
            <a:extLst>
              <a:ext uri="{FF2B5EF4-FFF2-40B4-BE49-F238E27FC236}">
                <a16:creationId xmlns:a16="http://schemas.microsoft.com/office/drawing/2014/main" id="{D2C38351-F844-754F-9B9D-785727D9EDD6}"/>
              </a:ext>
            </a:extLst>
          </p:cNvPr>
          <p:cNvPicPr>
            <a:picLocks noChangeAspect="1"/>
          </p:cNvPicPr>
          <p:nvPr/>
        </p:nvPicPr>
        <p:blipFill>
          <a:blip r:embed="rId3"/>
          <a:stretch>
            <a:fillRect/>
          </a:stretch>
        </p:blipFill>
        <p:spPr>
          <a:xfrm>
            <a:off x="7105649" y="1685390"/>
            <a:ext cx="4665185" cy="2966620"/>
          </a:xfrm>
          <a:prstGeom prst="rect">
            <a:avLst/>
          </a:prstGeom>
        </p:spPr>
      </p:pic>
      <p:sp>
        <p:nvSpPr>
          <p:cNvPr id="13" name="Rectangle 12">
            <a:extLst>
              <a:ext uri="{FF2B5EF4-FFF2-40B4-BE49-F238E27FC236}">
                <a16:creationId xmlns:a16="http://schemas.microsoft.com/office/drawing/2014/main" id="{5465B3B8-52D0-6740-8F3D-0A75DEBFFECD}"/>
              </a:ext>
            </a:extLst>
          </p:cNvPr>
          <p:cNvSpPr/>
          <p:nvPr/>
        </p:nvSpPr>
        <p:spPr>
          <a:xfrm>
            <a:off x="1148576" y="2230244"/>
            <a:ext cx="1873404" cy="278780"/>
          </a:xfrm>
          <a:prstGeom prst="rect">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4CE5F51A-F019-F745-8D8D-26644991F7C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8222743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6E99F2-A194-0242-9C67-3E7818B4F34E}"/>
              </a:ext>
            </a:extLst>
          </p:cNvPr>
          <p:cNvPicPr>
            <a:picLocks noChangeAspect="1"/>
          </p:cNvPicPr>
          <p:nvPr/>
        </p:nvPicPr>
        <p:blipFill>
          <a:blip r:embed="rId2"/>
          <a:stretch>
            <a:fillRect/>
          </a:stretch>
        </p:blipFill>
        <p:spPr>
          <a:xfrm>
            <a:off x="419100" y="1868270"/>
            <a:ext cx="6329931" cy="2733634"/>
          </a:xfrm>
          <a:prstGeom prst="rect">
            <a:avLst/>
          </a:prstGeom>
        </p:spPr>
      </p:pic>
      <p:pic>
        <p:nvPicPr>
          <p:cNvPr id="6" name="Picture 5">
            <a:extLst>
              <a:ext uri="{FF2B5EF4-FFF2-40B4-BE49-F238E27FC236}">
                <a16:creationId xmlns:a16="http://schemas.microsoft.com/office/drawing/2014/main" id="{32164370-17F3-E641-8332-E85828ABED83}"/>
              </a:ext>
            </a:extLst>
          </p:cNvPr>
          <p:cNvPicPr>
            <a:picLocks noChangeAspect="1"/>
          </p:cNvPicPr>
          <p:nvPr/>
        </p:nvPicPr>
        <p:blipFill>
          <a:blip r:embed="rId3"/>
          <a:stretch>
            <a:fillRect/>
          </a:stretch>
        </p:blipFill>
        <p:spPr>
          <a:xfrm>
            <a:off x="7105649" y="1685390"/>
            <a:ext cx="4665186" cy="2966620"/>
          </a:xfrm>
          <a:prstGeom prst="rect">
            <a:avLst/>
          </a:prstGeom>
        </p:spPr>
      </p:pic>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0.6144</a:t>
            </a:r>
          </a:p>
        </p:txBody>
      </p:sp>
      <p:sp>
        <p:nvSpPr>
          <p:cNvPr id="8" name="Rectangle 7">
            <a:extLst>
              <a:ext uri="{FF2B5EF4-FFF2-40B4-BE49-F238E27FC236}">
                <a16:creationId xmlns:a16="http://schemas.microsoft.com/office/drawing/2014/main" id="{C516EF8D-4AB3-4345-88EC-83040F135752}"/>
              </a:ext>
            </a:extLst>
          </p:cNvPr>
          <p:cNvSpPr/>
          <p:nvPr/>
        </p:nvSpPr>
        <p:spPr>
          <a:xfrm>
            <a:off x="1148576" y="2230244"/>
            <a:ext cx="1873404" cy="278780"/>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1E8EF3C1-A6E4-1143-AB10-C5B47877E6C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474542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A general principle: </a:t>
            </a:r>
            <a:br>
              <a:rPr lang="en-US" dirty="0"/>
            </a:br>
            <a:r>
              <a:rPr lang="en-US" dirty="0"/>
              <a:t>separate things that vary independently</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412726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4A6F19-DAC3-47CE-EDC8-5B407F0D311E}"/>
              </a:ext>
            </a:extLst>
          </p:cNvPr>
          <p:cNvSpPr>
            <a:spLocks noGrp="1"/>
          </p:cNvSpPr>
          <p:nvPr>
            <p:ph type="title"/>
          </p:nvPr>
        </p:nvSpPr>
        <p:spPr/>
        <p:txBody>
          <a:bodyPr/>
          <a:lstStyle/>
          <a:p>
            <a:endParaRPr lang="en-CH"/>
          </a:p>
        </p:txBody>
      </p:sp>
      <p:sp>
        <p:nvSpPr>
          <p:cNvPr id="5" name="Content Placeholder 4">
            <a:extLst>
              <a:ext uri="{FF2B5EF4-FFF2-40B4-BE49-F238E27FC236}">
                <a16:creationId xmlns:a16="http://schemas.microsoft.com/office/drawing/2014/main" id="{7CD79208-73B6-A040-E52C-0DBCD78A1D6F}"/>
              </a:ext>
            </a:extLst>
          </p:cNvPr>
          <p:cNvSpPr>
            <a:spLocks noGrp="1"/>
          </p:cNvSpPr>
          <p:nvPr>
            <p:ph idx="1"/>
          </p:nvPr>
        </p:nvSpPr>
        <p:spPr/>
        <p:txBody>
          <a:bodyPr/>
          <a:lstStyle/>
          <a:p>
            <a:r>
              <a:rPr lang="en-CH" dirty="0"/>
              <a:t>Examples:</a:t>
            </a:r>
          </a:p>
          <a:p>
            <a:pPr lvl="1"/>
            <a:r>
              <a:rPr lang="en-CH" dirty="0"/>
              <a:t>initializer</a:t>
            </a:r>
          </a:p>
          <a:p>
            <a:pPr lvl="1"/>
            <a:r>
              <a:rPr lang="en-CH" dirty="0"/>
              <a:t>solver</a:t>
            </a:r>
          </a:p>
          <a:p>
            <a:r>
              <a:rPr lang="en-CH" dirty="0"/>
              <a:t>How about plotting?</a:t>
            </a:r>
          </a:p>
        </p:txBody>
      </p:sp>
      <p:sp>
        <p:nvSpPr>
          <p:cNvPr id="3" name="Footer Placeholder 2">
            <a:extLst>
              <a:ext uri="{FF2B5EF4-FFF2-40B4-BE49-F238E27FC236}">
                <a16:creationId xmlns:a16="http://schemas.microsoft.com/office/drawing/2014/main" id="{F896F7B1-E83C-330B-B939-742BFA5570C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997929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830783" y="342370"/>
            <a:ext cx="7809102" cy="2908800"/>
          </a:xfrm>
          <a:prstGeom prst="rect">
            <a:avLst/>
          </a:prstGeom>
        </p:spPr>
      </p:pic>
      <p:sp>
        <p:nvSpPr>
          <p:cNvPr id="8" name="TextBox 7">
            <a:extLst>
              <a:ext uri="{FF2B5EF4-FFF2-40B4-BE49-F238E27FC236}">
                <a16:creationId xmlns:a16="http://schemas.microsoft.com/office/drawing/2014/main" id="{3C55DD50-D467-6442-940D-FAFBACD443E3}"/>
              </a:ext>
            </a:extLst>
          </p:cNvPr>
          <p:cNvSpPr txBox="1"/>
          <p:nvPr/>
        </p:nvSpPr>
        <p:spPr>
          <a:xfrm>
            <a:off x="830783" y="3371233"/>
            <a:ext cx="9182461" cy="2862322"/>
          </a:xfrm>
          <a:prstGeom prst="rect">
            <a:avLst/>
          </a:prstGeom>
          <a:noFill/>
        </p:spPr>
        <p:txBody>
          <a:bodyPr wrap="square" rtlCol="0">
            <a:spAutoFit/>
          </a:bodyPr>
          <a:lstStyle/>
          <a:p>
            <a:r>
              <a:rPr lang="en-CH" dirty="0"/>
              <a:t>Ask for thoughts from students. Write their thoughts on whiteboard</a:t>
            </a:r>
          </a:p>
          <a:p>
            <a:r>
              <a:rPr lang="en-CH" dirty="0"/>
              <a:t>To lead discussion:</a:t>
            </a:r>
          </a:p>
          <a:p>
            <a:pPr marL="285750" indent="-285750">
              <a:buFontTx/>
              <a:buChar char="-"/>
            </a:pPr>
            <a:r>
              <a:rPr lang="en-CH" dirty="0"/>
              <a:t>what do you think? have you seen this kind of situation before?</a:t>
            </a:r>
          </a:p>
          <a:p>
            <a:pPr marL="285750" indent="-285750">
              <a:buFontTx/>
              <a:buChar char="-"/>
            </a:pPr>
            <a:r>
              <a:rPr lang="en-CH" dirty="0"/>
              <a:t>what happens if I need to add a new initialization?</a:t>
            </a:r>
          </a:p>
          <a:p>
            <a:pPr marL="285750" indent="-285750">
              <a:buFontTx/>
              <a:buChar char="-"/>
            </a:pPr>
            <a:r>
              <a:rPr lang="en-CH" dirty="0"/>
              <a:t>what happens if I want to test that the initialization is correct?</a:t>
            </a:r>
          </a:p>
          <a:p>
            <a:pPr marL="285750" indent="-285750">
              <a:buFontTx/>
              <a:buChar char="-"/>
            </a:pPr>
            <a:r>
              <a:rPr lang="en-CH" dirty="0"/>
              <a:t>what do you think is the smell?</a:t>
            </a:r>
          </a:p>
          <a:p>
            <a:pPr marL="285750" indent="-285750">
              <a:buFontTx/>
              <a:buChar char="-"/>
            </a:pPr>
            <a:endParaRPr lang="en-CH" dirty="0"/>
          </a:p>
          <a:p>
            <a:r>
              <a:rPr lang="en-CH" dirty="0"/>
              <a:t>At end of discussion, the conclusion should be that the initialization is somehow independent, that it can vary independently from the model itself</a:t>
            </a:r>
          </a:p>
          <a:p>
            <a:r>
              <a:rPr lang="en-CH" dirty="0"/>
              <a:t>Ask again: what do you suggest we do about it?</a:t>
            </a:r>
          </a:p>
        </p:txBody>
      </p:sp>
      <p:sp>
        <p:nvSpPr>
          <p:cNvPr id="2" name="Footer Placeholder 1">
            <a:extLst>
              <a:ext uri="{FF2B5EF4-FFF2-40B4-BE49-F238E27FC236}">
                <a16:creationId xmlns:a16="http://schemas.microsoft.com/office/drawing/2014/main" id="{3F7D31DF-32B2-A1DB-2D90-08061C792BC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659422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17B59E-2AF6-9A4F-9B88-B2789B799D3D}"/>
              </a:ext>
            </a:extLst>
          </p:cNvPr>
          <p:cNvSpPr>
            <a:spLocks noGrp="1"/>
          </p:cNvSpPr>
          <p:nvPr>
            <p:ph idx="1"/>
          </p:nvPr>
        </p:nvSpPr>
        <p:spPr>
          <a:xfrm>
            <a:off x="838200" y="3722511"/>
            <a:ext cx="10515600" cy="2747962"/>
          </a:xfrm>
        </p:spPr>
        <p:txBody>
          <a:bodyPr>
            <a:normAutofit fontScale="92500" lnSpcReduction="20000"/>
          </a:bodyPr>
          <a:lstStyle/>
          <a:p>
            <a:r>
              <a:rPr lang="en-CH" dirty="0"/>
              <a:t>The summary should include these points</a:t>
            </a:r>
          </a:p>
          <a:p>
            <a:r>
              <a:rPr lang="en-CH" dirty="0"/>
              <a:t>Smells:</a:t>
            </a:r>
          </a:p>
          <a:p>
            <a:pPr lvl="1"/>
            <a:r>
              <a:rPr lang="en-CH" dirty="0"/>
              <a:t>the constructor will become longer with more initialization methods</a:t>
            </a:r>
          </a:p>
          <a:p>
            <a:pPr lvl="1"/>
            <a:r>
              <a:rPr lang="en-CH" dirty="0"/>
              <a:t>we needed to define constructor parameters that are not used in some code paths</a:t>
            </a:r>
          </a:p>
          <a:p>
            <a:pPr lvl="1"/>
            <a:r>
              <a:rPr lang="en-CH" dirty="0"/>
              <a:t>even worse, most constructor parameters are never used again</a:t>
            </a:r>
          </a:p>
          <a:p>
            <a:pPr lvl="1"/>
            <a:r>
              <a:rPr lang="en-CH" dirty="0"/>
              <a:t>we need to take care of errors if we pass a method string that does not exist</a:t>
            </a:r>
          </a:p>
          <a:p>
            <a:pPr marL="457200" lvl="1" indent="0">
              <a:buNone/>
            </a:pPr>
            <a:br>
              <a:rPr lang="en-CH" dirty="0"/>
            </a:br>
            <a:r>
              <a:rPr lang="en-CH" dirty="0"/>
              <a:t>	</a:t>
            </a:r>
          </a:p>
        </p:txBody>
      </p:sp>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2196739" y="681038"/>
            <a:ext cx="7798522" cy="2904859"/>
          </a:xfrm>
          <a:prstGeom prst="rect">
            <a:avLst/>
          </a:prstGeom>
        </p:spPr>
      </p:pic>
      <p:sp>
        <p:nvSpPr>
          <p:cNvPr id="2" name="Footer Placeholder 1">
            <a:extLst>
              <a:ext uri="{FF2B5EF4-FFF2-40B4-BE49-F238E27FC236}">
                <a16:creationId xmlns:a16="http://schemas.microsoft.com/office/drawing/2014/main" id="{60901A45-8061-5B44-01BD-99E657377E8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072344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B8D0F-6492-194C-8ACF-0A892DC3E0C6}"/>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35D67BE-F29F-3F4D-8815-BBDC5C8C66F3}"/>
              </a:ext>
            </a:extLst>
          </p:cNvPr>
          <p:cNvSpPr>
            <a:spLocks noGrp="1"/>
          </p:cNvSpPr>
          <p:nvPr>
            <p:ph idx="1"/>
          </p:nvPr>
        </p:nvSpPr>
        <p:spPr/>
        <p:txBody>
          <a:bodyPr/>
          <a:lstStyle/>
          <a:p>
            <a:r>
              <a:rPr lang="en-CH" dirty="0"/>
              <a:t>It helps to think what we would like to write instead:</a:t>
            </a:r>
          </a:p>
          <a:p>
            <a:endParaRPr lang="en-CH" dirty="0"/>
          </a:p>
          <a:p>
            <a:endParaRPr lang="en-CH" dirty="0"/>
          </a:p>
          <a:p>
            <a:endParaRPr lang="en-CH" dirty="0"/>
          </a:p>
          <a:p>
            <a:r>
              <a:rPr lang="en-CH" dirty="0"/>
              <a:t>(maybe this but “initializer” is a function)</a:t>
            </a:r>
          </a:p>
          <a:p>
            <a:r>
              <a:rPr lang="en-CH" dirty="0"/>
              <a:t>do you want to try and see if you can transform that Model class so that it looks like this?</a:t>
            </a:r>
          </a:p>
        </p:txBody>
      </p:sp>
      <p:pic>
        <p:nvPicPr>
          <p:cNvPr id="4" name="Picture 3">
            <a:extLst>
              <a:ext uri="{FF2B5EF4-FFF2-40B4-BE49-F238E27FC236}">
                <a16:creationId xmlns:a16="http://schemas.microsoft.com/office/drawing/2014/main" id="{3766A972-57D1-6641-8BFF-7CDA3C364608}"/>
              </a:ext>
            </a:extLst>
          </p:cNvPr>
          <p:cNvPicPr>
            <a:picLocks noChangeAspect="1"/>
          </p:cNvPicPr>
          <p:nvPr/>
        </p:nvPicPr>
        <p:blipFill rotWithShape="1">
          <a:blip r:embed="rId2"/>
          <a:srcRect t="61958" b="17188"/>
          <a:stretch/>
        </p:blipFill>
        <p:spPr>
          <a:xfrm>
            <a:off x="1825976" y="2393246"/>
            <a:ext cx="8194049" cy="1162754"/>
          </a:xfrm>
          <a:prstGeom prst="rect">
            <a:avLst/>
          </a:prstGeom>
        </p:spPr>
      </p:pic>
      <p:sp>
        <p:nvSpPr>
          <p:cNvPr id="5" name="TextBox 4">
            <a:extLst>
              <a:ext uri="{FF2B5EF4-FFF2-40B4-BE49-F238E27FC236}">
                <a16:creationId xmlns:a16="http://schemas.microsoft.com/office/drawing/2014/main" id="{A5D75C56-7193-214C-7157-E59E8BD87F2B}"/>
              </a:ext>
            </a:extLst>
          </p:cNvPr>
          <p:cNvSpPr txBox="1"/>
          <p:nvPr/>
        </p:nvSpPr>
        <p:spPr>
          <a:xfrm>
            <a:off x="7293604" y="156820"/>
            <a:ext cx="1781908" cy="923330"/>
          </a:xfrm>
          <a:prstGeom prst="rect">
            <a:avLst/>
          </a:prstGeom>
          <a:solidFill>
            <a:srgbClr val="FFFF00"/>
          </a:solidFill>
        </p:spPr>
        <p:txBody>
          <a:bodyPr wrap="square" rtlCol="0">
            <a:spAutoFit/>
          </a:bodyPr>
          <a:lstStyle/>
          <a:p>
            <a:r>
              <a:rPr lang="en-CH" dirty="0"/>
              <a:t>Introduce idea: functions are like any other value</a:t>
            </a:r>
          </a:p>
        </p:txBody>
      </p:sp>
      <p:sp>
        <p:nvSpPr>
          <p:cNvPr id="6" name="Footer Placeholder 5">
            <a:extLst>
              <a:ext uri="{FF2B5EF4-FFF2-40B4-BE49-F238E27FC236}">
                <a16:creationId xmlns:a16="http://schemas.microsoft.com/office/drawing/2014/main" id="{83D719EC-8121-B875-E769-DB2DA330B98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22226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8847-214E-74BB-5E49-88E633D66152}"/>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37226876-0191-FA86-B28B-94053AC50A31}"/>
              </a:ext>
            </a:extLst>
          </p:cNvPr>
          <p:cNvSpPr>
            <a:spLocks noGrp="1"/>
          </p:cNvSpPr>
          <p:nvPr>
            <p:ph idx="1"/>
          </p:nvPr>
        </p:nvSpPr>
        <p:spPr/>
        <p:txBody>
          <a:bodyPr/>
          <a:lstStyle/>
          <a:p>
            <a:r>
              <a:rPr lang="en-CH" dirty="0"/>
              <a:t>How to separate?</a:t>
            </a:r>
          </a:p>
          <a:p>
            <a:pPr lvl="1"/>
            <a:r>
              <a:rPr lang="en-CH" dirty="0"/>
              <a:t>Functions and objects are just like any other value</a:t>
            </a:r>
          </a:p>
        </p:txBody>
      </p:sp>
      <p:sp>
        <p:nvSpPr>
          <p:cNvPr id="4" name="Footer Placeholder 3">
            <a:extLst>
              <a:ext uri="{FF2B5EF4-FFF2-40B4-BE49-F238E27FC236}">
                <a16:creationId xmlns:a16="http://schemas.microsoft.com/office/drawing/2014/main" id="{3F69F351-79D4-8ACC-EA45-7FAAF7B3D181}"/>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9211290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E84E86-DAF9-5041-998B-BEB9036551C1}"/>
              </a:ext>
            </a:extLst>
          </p:cNvPr>
          <p:cNvSpPr>
            <a:spLocks noGrp="1"/>
          </p:cNvSpPr>
          <p:nvPr>
            <p:ph idx="1"/>
          </p:nvPr>
        </p:nvSpPr>
        <p:spPr>
          <a:xfrm>
            <a:off x="838200" y="3996267"/>
            <a:ext cx="10515600" cy="2777066"/>
          </a:xfrm>
        </p:spPr>
        <p:txBody>
          <a:bodyPr>
            <a:normAutofit fontScale="55000" lnSpcReduction="20000"/>
          </a:bodyPr>
          <a:lstStyle/>
          <a:p>
            <a:pPr marL="0" indent="0">
              <a:buNone/>
            </a:pPr>
            <a:r>
              <a:rPr lang="en-CH" dirty="0"/>
              <a:t>Ask: what do you think of this solution? Write down the sudents’ thoughts</a:t>
            </a:r>
          </a:p>
          <a:p>
            <a:pPr marL="0" indent="0">
              <a:buNone/>
            </a:pPr>
            <a:endParaRPr lang="en-CH" dirty="0"/>
          </a:p>
          <a:p>
            <a:r>
              <a:rPr lang="en-CH" dirty="0"/>
              <a:t>By breaking out the parts that can vary (initializer), the model code is much simplified. All you need to do is define the interface for the initialization method</a:t>
            </a:r>
          </a:p>
          <a:p>
            <a:r>
              <a:rPr lang="en-CH" dirty="0"/>
              <a:t>Parameters are confined to where they are useful</a:t>
            </a:r>
          </a:p>
          <a:p>
            <a:r>
              <a:rPr lang="en-CH" dirty="0"/>
              <a:t>You can add a new initialization method without touching the model! The code became much more flexible</a:t>
            </a:r>
          </a:p>
          <a:p>
            <a:r>
              <a:rPr lang="en-CH" dirty="0"/>
              <a:t>We can test the initializer methods much more easily; the model as well, as we can now define a new TestInitializer that sets the ”x” to a convenient initial value</a:t>
            </a:r>
          </a:p>
          <a:p>
            <a:r>
              <a:rPr lang="en-CH" dirty="0"/>
              <a:t>This pattern is called “dependency injection”</a:t>
            </a:r>
          </a:p>
          <a:p>
            <a:r>
              <a:rPr lang="en-CH" dirty="0"/>
              <a:t>Exercise: give another class with one solver, now we want to add a second one -&gt; break it out and inject it!</a:t>
            </a:r>
          </a:p>
        </p:txBody>
      </p:sp>
      <p:pic>
        <p:nvPicPr>
          <p:cNvPr id="4" name="Picture 3">
            <a:extLst>
              <a:ext uri="{FF2B5EF4-FFF2-40B4-BE49-F238E27FC236}">
                <a16:creationId xmlns:a16="http://schemas.microsoft.com/office/drawing/2014/main" id="{6CC52B80-AE88-8F40-884A-367616C2EC09}"/>
              </a:ext>
            </a:extLst>
          </p:cNvPr>
          <p:cNvPicPr>
            <a:picLocks noChangeAspect="1"/>
          </p:cNvPicPr>
          <p:nvPr/>
        </p:nvPicPr>
        <p:blipFill>
          <a:blip r:embed="rId2"/>
          <a:stretch>
            <a:fillRect/>
          </a:stretch>
        </p:blipFill>
        <p:spPr>
          <a:xfrm>
            <a:off x="606778" y="169334"/>
            <a:ext cx="5489222" cy="3735147"/>
          </a:xfrm>
          <a:prstGeom prst="rect">
            <a:avLst/>
          </a:prstGeom>
        </p:spPr>
      </p:pic>
      <p:pic>
        <p:nvPicPr>
          <p:cNvPr id="5" name="Picture 2" descr="contortionist - Wiktionary">
            <a:extLst>
              <a:ext uri="{FF2B5EF4-FFF2-40B4-BE49-F238E27FC236}">
                <a16:creationId xmlns:a16="http://schemas.microsoft.com/office/drawing/2014/main" id="{B4205013-768A-B742-A996-3ECAA509B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767" y="1138647"/>
            <a:ext cx="3175000" cy="19685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9565BD5-43B2-144D-CF02-7CB59D90AD6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686739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220158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lstStyle/>
          <a:p>
            <a:r>
              <a:rPr lang="en-CH" dirty="0"/>
              <a:t>Common concepts in research projects </a:t>
            </a:r>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lstStyle/>
          <a:p>
            <a:r>
              <a:rPr lang="en-CH" dirty="0"/>
              <a:t>Some “input” data is common to the whole project</a:t>
            </a:r>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54547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1862378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4042021-44B5-CF40-AE4E-2E4DC5285FE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502469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Go to “classes” notebooks</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dirty="0"/>
              <a:t>August 2022, v. 1.0,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64288</TotalTime>
  <Words>5536</Words>
  <Application>Microsoft Macintosh PowerPoint</Application>
  <PresentationFormat>Widescreen</PresentationFormat>
  <Paragraphs>627</Paragraphs>
  <Slides>75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Arial</vt:lpstr>
      <vt:lpstr>Calibri</vt:lpstr>
      <vt:lpstr>Calibri Light</vt:lpstr>
      <vt:lpstr>Consolas</vt:lpstr>
      <vt:lpstr>Courier</vt:lpstr>
      <vt:lpstr>Courier New</vt:lpstr>
      <vt:lpstr>Office Theme</vt:lpstr>
      <vt:lpstr>Scientific programming patterns</vt:lpstr>
      <vt:lpstr>What is wrong with y’all?!</vt:lpstr>
      <vt:lpstr>The good news: you can smell it</vt:lpstr>
      <vt:lpstr>The good news: you can smell it</vt:lpstr>
      <vt:lpstr>What is wrong with smelly code?</vt:lpstr>
      <vt:lpstr>Here is how to fix it, class dismissed</vt:lpstr>
      <vt:lpstr>Chapter 1: Introduction to classes Put together things that belong together</vt:lpstr>
      <vt:lpstr>Go to “classes” notebooks</vt:lpstr>
      <vt:lpstr>Excursion: let’s walk!</vt:lpstr>
      <vt:lpstr>Excursion: let’s walk!</vt:lpstr>
      <vt:lpstr>Excursion: let’s walk!</vt:lpstr>
      <vt:lpstr>Excursion: let’s walk!</vt:lpstr>
      <vt:lpstr>Hands-on: Turn the walker code into a class </vt:lpstr>
      <vt:lpstr>After exercise, open discussion notes</vt:lpstr>
      <vt:lpstr>Summary: Classes organize your code</vt:lpstr>
      <vt:lpstr>Chapter 2: There are many ways to build an instance Break out things that vary independently</vt:lpstr>
      <vt:lpstr>There are many ways to build an instance</vt:lpstr>
      <vt:lpstr>The smells of the Walker constructor</vt:lpstr>
      <vt:lpstr>The smells of the Walker constructor</vt:lpstr>
      <vt:lpstr>The smells of the Walker constructor</vt:lpstr>
      <vt:lpstr>Factory methods build instances in different ways</vt:lpstr>
      <vt:lpstr>Factory methods take us only this far... </vt:lpstr>
      <vt:lpstr>Persistence and serialization: Saving grouped data</vt:lpstr>
      <vt:lpstr>Serialization demo</vt:lpstr>
      <vt:lpstr>Hands On: Serialize the Walker</vt:lpstr>
      <vt:lpstr>Break out the part that varies independently!</vt:lpstr>
      <vt:lpstr>Break out the part that varies!</vt:lpstr>
      <vt:lpstr>Break out the part that varies!</vt:lpstr>
      <vt:lpstr>Hands On: breaking out the next step probability</vt:lpstr>
      <vt:lpstr>Recap: Class structure</vt:lpstr>
      <vt:lpstr>What is an API?</vt:lpstr>
      <vt:lpstr>Architecture discussion?</vt:lpstr>
      <vt:lpstr>Separate what varies independently Part 2 The same principle applies everywhere, including at the level of project</vt:lpstr>
      <vt:lpstr>The holy trinity of scientific computing</vt:lpstr>
      <vt:lpstr>The holy trinity of scientific computing</vt:lpstr>
      <vt:lpstr>Discussion Points</vt:lpstr>
      <vt:lpstr>1. Provenance</vt:lpstr>
      <vt:lpstr>2. Reproducibility</vt:lpstr>
      <vt:lpstr>3. Organization</vt:lpstr>
      <vt:lpstr>3. Organization</vt:lpstr>
      <vt:lpstr>3. Organization</vt:lpstr>
      <vt:lpstr>Organization</vt:lpstr>
      <vt:lpstr>Organization</vt:lpstr>
      <vt:lpstr>Organization</vt:lpstr>
      <vt:lpstr>Discussion</vt:lpstr>
      <vt:lpstr>Summary: Breaking things out at the level of projects</vt:lpstr>
      <vt:lpstr>Hands On: Final Exercise</vt:lpstr>
      <vt:lpstr>Thank you!</vt:lpstr>
      <vt:lpstr>Keep things open for extension</vt:lpstr>
      <vt:lpstr>Hooks patterns</vt:lpstr>
      <vt:lpstr>PowerPoint Presentation</vt:lpstr>
      <vt:lpstr>Schedule option 2; 3.5h</vt:lpstr>
      <vt:lpstr>The good news: you can smell it</vt:lpstr>
      <vt:lpstr>Objective</vt:lpstr>
      <vt:lpstr>Schedule option 1</vt:lpstr>
      <vt:lpstr>Setting up and cleaning up: The smell of context managers</vt:lpstr>
      <vt:lpstr>PowerPoint Presentation</vt:lpstr>
      <vt:lpstr>The smell of classes</vt:lpstr>
      <vt:lpstr>Go to “classes” notebooks</vt:lpstr>
      <vt:lpstr>Recap: Classes</vt:lpstr>
      <vt:lpstr>Another smell of classes</vt:lpstr>
      <vt:lpstr>Another smell of classes – simple example</vt:lpstr>
      <vt:lpstr>Real example: sklearn</vt:lpstr>
      <vt:lpstr>Real example: sklearn</vt:lpstr>
      <vt:lpstr>A general principle:  separate things that vary independently</vt:lpstr>
      <vt:lpstr>PowerPoint Presentation</vt:lpstr>
      <vt:lpstr>PowerPoint Presentation</vt:lpstr>
      <vt:lpstr>PowerPoint Presentation</vt:lpstr>
      <vt:lpstr>PowerPoint Presentation</vt:lpstr>
      <vt:lpstr>PowerPoint Presentation</vt:lpstr>
      <vt:lpstr>PowerPoint Presentation</vt:lpstr>
      <vt:lpstr>The same principle applies everywhere, including at the level of project</vt:lpstr>
      <vt:lpstr>Common concepts in research projects </vt:lpstr>
      <vt:lpstr>Where to go from here…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479</cp:revision>
  <cp:lastPrinted>2019-09-03T16:05:03Z</cp:lastPrinted>
  <dcterms:created xsi:type="dcterms:W3CDTF">2018-07-24T12:49:38Z</dcterms:created>
  <dcterms:modified xsi:type="dcterms:W3CDTF">2022-08-16T15:38:19Z</dcterms:modified>
</cp:coreProperties>
</file>